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29260800" cy="1645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DA"/>
    <a:srgbClr val="FFD4CE"/>
    <a:srgbClr val="FFCCC4"/>
    <a:srgbClr val="FFAEAF"/>
    <a:srgbClr val="FF8E91"/>
    <a:srgbClr val="FFF100"/>
    <a:srgbClr val="5A5657"/>
    <a:srgbClr val="88DDB1"/>
    <a:srgbClr val="9EE7C0"/>
    <a:srgbClr val="80C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4"/>
    <p:restoredTop sz="96327"/>
  </p:normalViewPr>
  <p:slideViewPr>
    <p:cSldViewPr snapToGrid="0" snapToObjects="1">
      <p:cViewPr varScale="1">
        <p:scale>
          <a:sx n="40" d="100"/>
          <a:sy n="40" d="100"/>
        </p:scale>
        <p:origin x="6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693671"/>
            <a:ext cx="21945600" cy="573024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8644891"/>
            <a:ext cx="21945600" cy="3973829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1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3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39760" y="876300"/>
            <a:ext cx="6309360" cy="139484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876300"/>
            <a:ext cx="18562320" cy="139484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75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1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4103372"/>
            <a:ext cx="25237440" cy="684656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6440" y="11014712"/>
            <a:ext cx="25237440" cy="360044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40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16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32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21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1" y="876301"/>
            <a:ext cx="25237440" cy="31813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492" y="4034791"/>
            <a:ext cx="12378689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492" y="6012180"/>
            <a:ext cx="12378689" cy="8843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13280" y="4034791"/>
            <a:ext cx="12439651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13280" y="6012180"/>
            <a:ext cx="12439651" cy="8843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47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23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21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651" y="2369821"/>
            <a:ext cx="14813280" cy="116967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33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439651" y="2369821"/>
            <a:ext cx="14813280" cy="116967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C3BAE-FEA5-FA4D-960D-4E9542062569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6BAA5-E548-1848-9307-5E0B2856B7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13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抽象, 食品 が含まれている画像&#10;&#10;自動的に生成された説明">
            <a:extLst>
              <a:ext uri="{FF2B5EF4-FFF2-40B4-BE49-F238E27FC236}">
                <a16:creationId xmlns:a16="http://schemas.microsoft.com/office/drawing/2014/main" id="{65CB89B6-7BE0-EC4B-A378-E4159868E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24" t="4878" b="15627"/>
          <a:stretch/>
        </p:blipFill>
        <p:spPr>
          <a:xfrm>
            <a:off x="1" y="0"/>
            <a:ext cx="29260800" cy="16459200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3896310-1F10-C94D-8204-12111ABA95B9}"/>
              </a:ext>
            </a:extLst>
          </p:cNvPr>
          <p:cNvSpPr/>
          <p:nvPr/>
        </p:nvSpPr>
        <p:spPr>
          <a:xfrm>
            <a:off x="0" y="0"/>
            <a:ext cx="29260801" cy="2579914"/>
          </a:xfrm>
          <a:prstGeom prst="rect">
            <a:avLst/>
          </a:prstGeom>
          <a:solidFill>
            <a:srgbClr val="FF77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047294-D6BF-864A-9005-5D55984DB36F}"/>
              </a:ext>
            </a:extLst>
          </p:cNvPr>
          <p:cNvSpPr txBox="1"/>
          <p:nvPr/>
        </p:nvSpPr>
        <p:spPr>
          <a:xfrm>
            <a:off x="2188028" y="782248"/>
            <a:ext cx="242316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0500" b="1">
                <a:solidFill>
                  <a:schemeClr val="bg1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アイオークリニック</a:t>
            </a:r>
            <a:r>
              <a:rPr kumimoji="1" lang="en-US" altLang="ja-JP" sz="10500" b="1" dirty="0">
                <a:solidFill>
                  <a:schemeClr val="bg1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 </a:t>
            </a:r>
            <a:r>
              <a:rPr kumimoji="1" lang="ja-JP" altLang="en-US" sz="10500" b="1">
                <a:solidFill>
                  <a:schemeClr val="bg1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混雑予想のご案内</a:t>
            </a:r>
            <a:endParaRPr kumimoji="1" lang="en-US" altLang="ja-JP" sz="10500" b="1" dirty="0">
              <a:solidFill>
                <a:schemeClr val="bg1"/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EDF305-9514-9A4D-A031-26ED4421F3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55775"/>
              </p:ext>
            </p:extLst>
          </p:nvPr>
        </p:nvGraphicFramePr>
        <p:xfrm>
          <a:off x="2188027" y="3526967"/>
          <a:ext cx="22762032" cy="10678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5254">
                  <a:extLst>
                    <a:ext uri="{9D8B030D-6E8A-4147-A177-3AD203B41FA5}">
                      <a16:colId xmlns:a16="http://schemas.microsoft.com/office/drawing/2014/main" val="1009851613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4128599504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2616764710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652869272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3530547407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1969036857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4065193644"/>
                    </a:ext>
                  </a:extLst>
                </a:gridCol>
                <a:gridCol w="2845254">
                  <a:extLst>
                    <a:ext uri="{9D8B030D-6E8A-4147-A177-3AD203B41FA5}">
                      <a16:colId xmlns:a16="http://schemas.microsoft.com/office/drawing/2014/main" val="2404750143"/>
                    </a:ext>
                  </a:extLst>
                </a:gridCol>
              </a:tblGrid>
              <a:tr h="1481896">
                <a:tc>
                  <a:txBody>
                    <a:bodyPr/>
                    <a:lstStyle/>
                    <a:p>
                      <a:pPr algn="ctr"/>
                      <a:endParaRPr kumimoji="1" lang="ja-JP" altLang="en-US" b="1" i="0">
                        <a:solidFill>
                          <a:schemeClr val="tx1"/>
                        </a:solidFill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0" b="1" i="0">
                          <a:solidFill>
                            <a:schemeClr val="tx1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300323"/>
                  </a:ext>
                </a:extLst>
              </a:tr>
              <a:tr h="30656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300" b="1" i="0" spc="-30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9</a:t>
                      </a:r>
                      <a:r>
                        <a:rPr kumimoji="1" lang="ja-JP" altLang="en-US" sz="4300" b="1" i="0" spc="-300" baseline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3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</a:p>
                    <a:p>
                      <a:pPr algn="ctr"/>
                      <a:endParaRPr kumimoji="1" lang="en-US" altLang="ja-JP" sz="4300" b="1" i="0" dirty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  <a:p>
                      <a:pPr algn="ctr"/>
                      <a:r>
                        <a:rPr kumimoji="1" lang="en-US" altLang="ja-JP" sz="43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1</a:t>
                      </a:r>
                      <a:r>
                        <a:rPr kumimoji="1" lang="en-US" altLang="ja-JP" sz="4300" b="1" i="0" spc="-30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2</a:t>
                      </a:r>
                      <a:r>
                        <a:rPr kumimoji="1" lang="ja-JP" altLang="en-US" sz="4300" b="1" i="0" spc="-30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3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  <a:endParaRPr kumimoji="1" lang="ja-JP" altLang="en-US" sz="4300" b="1" i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00B0F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0" b="1" i="0" dirty="0">
                          <a:solidFill>
                            <a:srgbClr val="FF0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×</a:t>
                      </a:r>
                      <a:endParaRPr kumimoji="1" lang="ja-JP" altLang="en-US" sz="12000" b="1" i="0">
                        <a:solidFill>
                          <a:srgbClr val="FF0000"/>
                        </a:solidFill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490543"/>
                  </a:ext>
                </a:extLst>
              </a:tr>
              <a:tr h="30656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400" b="1" i="0" spc="-300" baseline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16</a:t>
                      </a:r>
                      <a:r>
                        <a:rPr kumimoji="1" lang="ja-JP" altLang="en-US" sz="4400" b="1" i="0" spc="-300" baseline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4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</a:p>
                    <a:p>
                      <a:pPr algn="ctr"/>
                      <a:endParaRPr kumimoji="1" lang="en-US" altLang="ja-JP" sz="4400" b="1" i="0" dirty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  <a:p>
                      <a:pPr algn="ctr"/>
                      <a:r>
                        <a:rPr kumimoji="1" lang="en-US" altLang="ja-JP" sz="44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1</a:t>
                      </a:r>
                      <a:r>
                        <a:rPr kumimoji="1" lang="en-US" altLang="ja-JP" sz="4400" b="1" i="0" spc="-30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8</a:t>
                      </a:r>
                      <a:r>
                        <a:rPr kumimoji="1" lang="ja-JP" altLang="en-US" sz="4400" b="1" i="0" spc="-30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4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  <a:endParaRPr kumimoji="1" lang="ja-JP" altLang="en-US" sz="4400" b="1" i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00B0F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00B0F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0" b="1" i="0">
                          <a:solidFill>
                            <a:srgbClr val="00B0F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340940"/>
                  </a:ext>
                </a:extLst>
              </a:tr>
              <a:tr h="30656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b="1" i="0" spc="-300" baseline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18</a:t>
                      </a:r>
                      <a:r>
                        <a:rPr kumimoji="1" lang="ja-JP" altLang="en-US" sz="4000" b="1" i="0" spc="-300" baseline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0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</a:p>
                    <a:p>
                      <a:pPr algn="ctr"/>
                      <a:endParaRPr kumimoji="1" lang="en-US" altLang="ja-JP" sz="4000" b="1" i="0" dirty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  <a:p>
                      <a:pPr algn="ctr"/>
                      <a:r>
                        <a:rPr kumimoji="1" lang="en-US" altLang="ja-JP" sz="40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1</a:t>
                      </a:r>
                      <a:r>
                        <a:rPr kumimoji="1" lang="en-US" altLang="ja-JP" sz="4000" b="1" i="0" spc="-30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9</a:t>
                      </a:r>
                      <a:r>
                        <a:rPr kumimoji="1" lang="ja-JP" altLang="en-US" sz="4000" b="1" i="0" spc="-30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：</a:t>
                      </a:r>
                      <a:r>
                        <a:rPr kumimoji="1" lang="en-US" altLang="ja-JP" sz="4000" b="1" i="0" dirty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00</a:t>
                      </a:r>
                      <a:endParaRPr kumimoji="1" lang="ja-JP" altLang="en-US" b="1" i="0"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0" b="1" i="0" dirty="0">
                          <a:solidFill>
                            <a:srgbClr val="FF0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×</a:t>
                      </a:r>
                      <a:endParaRPr kumimoji="1" lang="ja-JP" altLang="en-US" sz="12000" b="1" i="0">
                        <a:solidFill>
                          <a:srgbClr val="FF0000"/>
                        </a:solidFill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0" b="1" i="0">
                          <a:solidFill>
                            <a:srgbClr val="FFC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0" b="1" i="0" dirty="0">
                          <a:solidFill>
                            <a:srgbClr val="FF0000"/>
                          </a:solidFill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×</a:t>
                      </a:r>
                      <a:endParaRPr kumimoji="1" lang="ja-JP" altLang="en-US" sz="12000" b="1" i="0">
                        <a:solidFill>
                          <a:srgbClr val="FF0000"/>
                        </a:solidFill>
                        <a:latin typeface="HGMaruGothicMPRO" panose="020F0600000000000000" pitchFamily="34" charset="-128"/>
                        <a:ea typeface="HGMaruGothicMPRO" panose="020F06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0" b="1" i="0">
                          <a:latin typeface="HGMaruGothicMPRO" panose="020F0600000000000000" pitchFamily="34" charset="-128"/>
                          <a:ea typeface="HGMaruGothicMPRO" panose="020F0600000000000000" pitchFamily="34" charset="-128"/>
                        </a:rPr>
                        <a:t>休診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397408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79F8022-3BDA-9944-A113-5BC63037FA90}"/>
              </a:ext>
            </a:extLst>
          </p:cNvPr>
          <p:cNvSpPr txBox="1"/>
          <p:nvPr/>
        </p:nvSpPr>
        <p:spPr>
          <a:xfrm>
            <a:off x="2188027" y="14630400"/>
            <a:ext cx="2276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MaruGothicMPRO" panose="020F0600000000000000" pitchFamily="34" charset="-128"/>
                <a:ea typeface="HGMaruGothicMPRO" panose="020F0600000000000000" pitchFamily="34" charset="-128"/>
              </a:rPr>
              <a:t>※</a:t>
            </a:r>
            <a:r>
              <a:rPr kumimoji="1" lang="ja-JP" altLang="en-US" sz="4000">
                <a:latin typeface="HGMaruGothicMPRO" panose="020F0600000000000000" pitchFamily="34" charset="-128"/>
                <a:ea typeface="HGMaruGothicMPRO" panose="020F0600000000000000" pitchFamily="34" charset="-128"/>
              </a:rPr>
              <a:t> 混雑状況はあくまでも目安です。当日の状況により待ち時間が変わることがあります。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A494B6-C33C-5840-8274-434CEE4849D5}"/>
              </a:ext>
            </a:extLst>
          </p:cNvPr>
          <p:cNvSpPr txBox="1"/>
          <p:nvPr/>
        </p:nvSpPr>
        <p:spPr>
          <a:xfrm>
            <a:off x="3161257" y="6236352"/>
            <a:ext cx="846386" cy="6858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4300" dirty="0">
                <a:latin typeface="Hiragino UD Sans Rd Std W5" panose="020F0400000000000000" pitchFamily="34" charset="-128"/>
                <a:ea typeface="Hiragino UD Sans Rd Std W5" panose="020F0400000000000000" pitchFamily="34" charset="-128"/>
              </a:rPr>
              <a:t>〜</a:t>
            </a:r>
            <a:endParaRPr kumimoji="1" lang="ja-JP" altLang="en-US" sz="4300">
              <a:latin typeface="Hiragino UD Sans Rd Std W5" panose="020F0400000000000000" pitchFamily="34" charset="-128"/>
              <a:ea typeface="Hiragino UD Sans Rd Std W5" panose="020F0400000000000000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B26DA2-2D65-CD4F-AA9A-478A03362B06}"/>
              </a:ext>
            </a:extLst>
          </p:cNvPr>
          <p:cNvSpPr txBox="1"/>
          <p:nvPr/>
        </p:nvSpPr>
        <p:spPr>
          <a:xfrm>
            <a:off x="3161257" y="9333123"/>
            <a:ext cx="846386" cy="6858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4300" dirty="0">
                <a:latin typeface="Hiragino UD Sans Rd Std W5" panose="020F0400000000000000" pitchFamily="34" charset="-128"/>
                <a:ea typeface="Hiragino UD Sans Rd Std W5" panose="020F0400000000000000" pitchFamily="34" charset="-128"/>
              </a:rPr>
              <a:t>〜</a:t>
            </a:r>
            <a:endParaRPr kumimoji="1" lang="ja-JP" altLang="en-US" sz="4300">
              <a:latin typeface="Hiragino UD Sans Rd Std W5" panose="020F0400000000000000" pitchFamily="34" charset="-128"/>
              <a:ea typeface="Hiragino UD Sans Rd Std W5" panose="020F0400000000000000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395C9AA-3151-B440-82F1-5C83F67CC4C8}"/>
              </a:ext>
            </a:extLst>
          </p:cNvPr>
          <p:cNvSpPr txBox="1"/>
          <p:nvPr/>
        </p:nvSpPr>
        <p:spPr>
          <a:xfrm>
            <a:off x="3155889" y="12361136"/>
            <a:ext cx="846386" cy="6858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4300" dirty="0">
                <a:latin typeface="Hiragino UD Sans Rd Std W5" panose="020F0400000000000000" pitchFamily="34" charset="-128"/>
                <a:ea typeface="Hiragino UD Sans Rd Std W5" panose="020F0400000000000000" pitchFamily="34" charset="-128"/>
              </a:rPr>
              <a:t>〜</a:t>
            </a:r>
            <a:endParaRPr kumimoji="1" lang="ja-JP" altLang="en-US" sz="4300">
              <a:latin typeface="Hiragino UD Sans Rd Std W5" panose="020F0400000000000000" pitchFamily="34" charset="-128"/>
              <a:ea typeface="Hiragino UD Sans Rd Std W5" panose="020F0400000000000000" pitchFamily="34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7E2CB92-75B7-FC49-A1FF-295228FE7CA4}"/>
              </a:ext>
            </a:extLst>
          </p:cNvPr>
          <p:cNvGrpSpPr/>
          <p:nvPr/>
        </p:nvGrpSpPr>
        <p:grpSpPr>
          <a:xfrm>
            <a:off x="25212316" y="7556730"/>
            <a:ext cx="3416967" cy="2739128"/>
            <a:chOff x="25217325" y="7845197"/>
            <a:chExt cx="3416967" cy="2739128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C261A2E-F61B-2F40-AC7D-4E7E94DD6A73}"/>
                </a:ext>
              </a:extLst>
            </p:cNvPr>
            <p:cNvSpPr txBox="1"/>
            <p:nvPr/>
          </p:nvSpPr>
          <p:spPr>
            <a:xfrm>
              <a:off x="25217325" y="7845197"/>
              <a:ext cx="341696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b="1">
                  <a:solidFill>
                    <a:srgbClr val="FFC000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▲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70282BB-BAB1-C340-B936-57EAD7776747}"/>
                </a:ext>
              </a:extLst>
            </p:cNvPr>
            <p:cNvSpPr txBox="1"/>
            <p:nvPr/>
          </p:nvSpPr>
          <p:spPr>
            <a:xfrm>
              <a:off x="25307135" y="9645606"/>
              <a:ext cx="323734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1" lang="ja-JP" altLang="en-US" sz="5500">
                  <a:solidFill>
                    <a:prstClr val="black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やや混雑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B4EB247-08E6-1D47-AECD-B29F218FB271}"/>
              </a:ext>
            </a:extLst>
          </p:cNvPr>
          <p:cNvGrpSpPr/>
          <p:nvPr/>
        </p:nvGrpSpPr>
        <p:grpSpPr>
          <a:xfrm>
            <a:off x="25212316" y="4088590"/>
            <a:ext cx="3416967" cy="2739128"/>
            <a:chOff x="25217325" y="7845197"/>
            <a:chExt cx="3416967" cy="2739128"/>
          </a:xfrm>
        </p:grpSpPr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B5E9125-7C13-A14C-9078-DFE7A2772932}"/>
                </a:ext>
              </a:extLst>
            </p:cNvPr>
            <p:cNvSpPr txBox="1"/>
            <p:nvPr/>
          </p:nvSpPr>
          <p:spPr>
            <a:xfrm>
              <a:off x="25217325" y="7845197"/>
              <a:ext cx="341696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b="1">
                  <a:solidFill>
                    <a:srgbClr val="00B0F0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●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BE387958-4A29-8D46-927F-C7251E53AA44}"/>
                </a:ext>
              </a:extLst>
            </p:cNvPr>
            <p:cNvSpPr txBox="1"/>
            <p:nvPr/>
          </p:nvSpPr>
          <p:spPr>
            <a:xfrm>
              <a:off x="25307135" y="9645606"/>
              <a:ext cx="323734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1" lang="ja-JP" altLang="en-US" sz="5500">
                  <a:solidFill>
                    <a:prstClr val="black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普通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AF16C1B-1E80-F04D-A773-053CED224522}"/>
              </a:ext>
            </a:extLst>
          </p:cNvPr>
          <p:cNvGrpSpPr/>
          <p:nvPr/>
        </p:nvGrpSpPr>
        <p:grpSpPr>
          <a:xfrm>
            <a:off x="25212316" y="11024870"/>
            <a:ext cx="3416967" cy="2739128"/>
            <a:chOff x="25217325" y="7845197"/>
            <a:chExt cx="3416967" cy="2739128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43CB67B6-FE7A-5146-B3C5-0AF2891EA3A0}"/>
                </a:ext>
              </a:extLst>
            </p:cNvPr>
            <p:cNvSpPr txBox="1"/>
            <p:nvPr/>
          </p:nvSpPr>
          <p:spPr>
            <a:xfrm>
              <a:off x="25217325" y="7845197"/>
              <a:ext cx="341696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0" b="1" dirty="0">
                  <a:solidFill>
                    <a:srgbClr val="FF0000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×</a:t>
              </a:r>
              <a:endParaRPr kumimoji="1" lang="ja-JP" altLang="en-US" sz="12000" b="1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3B8AE4A-75B5-B34E-9D79-CB6741E88C42}"/>
                </a:ext>
              </a:extLst>
            </p:cNvPr>
            <p:cNvSpPr txBox="1"/>
            <p:nvPr/>
          </p:nvSpPr>
          <p:spPr>
            <a:xfrm>
              <a:off x="25307135" y="9645606"/>
              <a:ext cx="323734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1" lang="ja-JP" altLang="en-US" sz="5500">
                  <a:solidFill>
                    <a:prstClr val="black"/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混雑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4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81</Words>
  <Application>Microsoft Office PowerPoint</Application>
  <PresentationFormat>ユーザー設定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HGMaruGothicMPRO</vt:lpstr>
      <vt:lpstr>Hiragino UD Sans Rd Std W5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zxc9696</dc:creator>
  <cp:lastModifiedBy>スマート・ツー株式会社</cp:lastModifiedBy>
  <cp:revision>18</cp:revision>
  <dcterms:created xsi:type="dcterms:W3CDTF">2020-07-20T13:36:55Z</dcterms:created>
  <dcterms:modified xsi:type="dcterms:W3CDTF">2020-07-27T03:20:39Z</dcterms:modified>
</cp:coreProperties>
</file>