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0" r:id="rId2"/>
    <p:sldId id="261" r:id="rId3"/>
  </p:sldIdLst>
  <p:sldSz cx="7559675" cy="1069181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4639"/>
    <a:srgbClr val="0D3290"/>
    <a:srgbClr val="093090"/>
    <a:srgbClr val="0061A9"/>
    <a:srgbClr val="005CA7"/>
    <a:srgbClr val="008EC4"/>
    <a:srgbClr val="0092C6"/>
    <a:srgbClr val="0096FF"/>
    <a:srgbClr val="1CB8E8"/>
    <a:srgbClr val="1DBD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05"/>
    <p:restoredTop sz="97604"/>
  </p:normalViewPr>
  <p:slideViewPr>
    <p:cSldViewPr snapToGrid="0" snapToObjects="1">
      <p:cViewPr>
        <p:scale>
          <a:sx n="98" d="100"/>
          <a:sy n="98" d="100"/>
        </p:scale>
        <p:origin x="25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215954"/>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13.emf"/><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7142" y="5044369"/>
            <a:ext cx="1152000" cy="808309"/>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7142" y="6386031"/>
            <a:ext cx="1152000" cy="808309"/>
          </a:xfrm>
          <a:prstGeom prst="rect">
            <a:avLst/>
          </a:prstGeom>
        </p:spPr>
      </p:pic>
      <p:sp>
        <p:nvSpPr>
          <p:cNvPr id="33" name="正方形/長方形 32"/>
          <p:cNvSpPr/>
          <p:nvPr/>
        </p:nvSpPr>
        <p:spPr>
          <a:xfrm>
            <a:off x="3802566" y="-1"/>
            <a:ext cx="3757109" cy="1069181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schemeClr val="bg1">
                  <a:lumMod val="50000"/>
                </a:schemeClr>
              </a:solidFill>
            </a:endParaRPr>
          </a:p>
        </p:txBody>
      </p:sp>
      <p:sp>
        <p:nvSpPr>
          <p:cNvPr id="65" name="正方形/長方形 64"/>
          <p:cNvSpPr/>
          <p:nvPr/>
        </p:nvSpPr>
        <p:spPr>
          <a:xfrm>
            <a:off x="9965" y="7315200"/>
            <a:ext cx="3792601" cy="3376613"/>
          </a:xfrm>
          <a:prstGeom prst="rect">
            <a:avLst/>
          </a:prstGeom>
          <a:solidFill>
            <a:srgbClr val="E14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557349" y="1034065"/>
            <a:ext cx="3784286" cy="430887"/>
          </a:xfrm>
          <a:prstGeom prst="rect">
            <a:avLst/>
          </a:prstGeom>
          <a:effectLst/>
        </p:spPr>
        <p:txBody>
          <a:bodyPr wrap="square" lIns="0" tIns="0" rIns="0" bIns="0" anchor="ctr" anchorCtr="0">
            <a:spAutoFit/>
          </a:bodyPr>
          <a:lstStyle/>
          <a:p>
            <a:r>
              <a:rPr lang="ja-JP" altLang="en-US" sz="2800" b="1" dirty="0">
                <a:effectLst>
                  <a:outerShdw blurRad="76200" dist="76200" dir="2700000" algn="tl" rotWithShape="0">
                    <a:prstClr val="black">
                      <a:alpha val="30000"/>
                    </a:prstClr>
                  </a:outerShdw>
                </a:effectLst>
                <a:latin typeface="Yu Mincho" charset="-128"/>
                <a:ea typeface="Yu Mincho" charset="-128"/>
                <a:cs typeface="Yu Mincho" charset="-128"/>
              </a:rPr>
              <a:t>解説付きで美術鑑賞が</a:t>
            </a:r>
          </a:p>
        </p:txBody>
      </p:sp>
      <p:sp>
        <p:nvSpPr>
          <p:cNvPr id="10" name="正方形/長方形 9"/>
          <p:cNvSpPr/>
          <p:nvPr/>
        </p:nvSpPr>
        <p:spPr>
          <a:xfrm>
            <a:off x="557349" y="2770464"/>
            <a:ext cx="3112362" cy="246221"/>
          </a:xfrm>
          <a:prstGeom prst="rect">
            <a:avLst/>
          </a:prstGeom>
          <a:effectLst/>
        </p:spPr>
        <p:txBody>
          <a:bodyPr wrap="square" lIns="0" tIns="0" rIns="0" bIns="0" anchor="ctr" anchorCtr="0">
            <a:spAutoFit/>
          </a:bodyPr>
          <a:lstStyle/>
          <a:p>
            <a:r>
              <a:rPr lang="ja-JP" altLang="en-US" sz="1600" b="1" dirty="0">
                <a:solidFill>
                  <a:srgbClr val="E14639"/>
                </a:solidFill>
              </a:rPr>
              <a:t>作品がわかる！もっと楽しめる！</a:t>
            </a:r>
          </a:p>
        </p:txBody>
      </p:sp>
      <p:sp>
        <p:nvSpPr>
          <p:cNvPr id="11" name="正方形/長方形 10"/>
          <p:cNvSpPr/>
          <p:nvPr/>
        </p:nvSpPr>
        <p:spPr>
          <a:xfrm>
            <a:off x="557349" y="3131331"/>
            <a:ext cx="2927614" cy="807913"/>
          </a:xfrm>
          <a:prstGeom prst="rect">
            <a:avLst/>
          </a:prstGeom>
          <a:effectLst/>
        </p:spPr>
        <p:txBody>
          <a:bodyPr wrap="square" lIns="0" tIns="0" rIns="0" bIns="0" anchor="t" anchorCtr="0">
            <a:spAutoFit/>
          </a:bodyPr>
          <a:lstStyle/>
          <a:p>
            <a:pPr>
              <a:lnSpc>
                <a:spcPct val="150000"/>
              </a:lnSpc>
            </a:pPr>
            <a:r>
              <a:rPr lang="ja-JP" altLang="en-US" sz="700" dirty="0"/>
              <a:t>美術館の鑑賞は、実物とふれあうことで作品の臨場感を直に感じられるけど、作品に詳しい解説がないので、どんな作品なのかイマイチわからないときもしばしば・・・。</a:t>
            </a:r>
          </a:p>
          <a:p>
            <a:pPr>
              <a:lnSpc>
                <a:spcPct val="150000"/>
              </a:lnSpc>
            </a:pPr>
            <a:r>
              <a:rPr lang="ja-JP" altLang="en-US" sz="700" dirty="0"/>
              <a:t>でも大丈夫！鑑賞しながらスマホで作品の音声解説も楽しめるこのサービスなら、大好きな美術鑑賞をさらに楽しいものにしてくれます！</a:t>
            </a:r>
          </a:p>
        </p:txBody>
      </p:sp>
      <p:sp>
        <p:nvSpPr>
          <p:cNvPr id="48" name="正方形/長方形 47"/>
          <p:cNvSpPr/>
          <p:nvPr/>
        </p:nvSpPr>
        <p:spPr>
          <a:xfrm>
            <a:off x="4032347" y="10236483"/>
            <a:ext cx="3286035" cy="351699"/>
          </a:xfrm>
          <a:prstGeom prst="rect">
            <a:avLst/>
          </a:prstGeom>
          <a:effectLst/>
        </p:spPr>
        <p:txBody>
          <a:bodyPr wrap="square" lIns="0" tIns="0" rIns="0" bIns="0" anchor="t" anchorCtr="0">
            <a:spAutoFit/>
          </a:bodyPr>
          <a:lstStyle/>
          <a:p>
            <a:pPr>
              <a:lnSpc>
                <a:spcPct val="150000"/>
              </a:lnSpc>
            </a:pPr>
            <a:r>
              <a:rPr lang="en-US" altLang="ja-JP" sz="800" b="0" i="0" dirty="0" err="1">
                <a:solidFill>
                  <a:schemeClr val="bg1"/>
                </a:solidFill>
                <a:effectLst/>
                <a:latin typeface="-apple-system"/>
              </a:rPr>
              <a:t>PlatCast</a:t>
            </a:r>
            <a:r>
              <a:rPr lang="ja-JP" altLang="en-US" sz="800" b="0" i="0" dirty="0">
                <a:solidFill>
                  <a:schemeClr val="bg1"/>
                </a:solidFill>
                <a:effectLst/>
                <a:latin typeface="-apple-system"/>
              </a:rPr>
              <a:t>は株式会社アイ・オー・データ機器が提供中の音声配信サービスです。</a:t>
            </a:r>
            <a:endParaRPr lang="ja-JP" altLang="en-US" sz="700" dirty="0">
              <a:solidFill>
                <a:schemeClr val="bg1"/>
              </a:solidFill>
            </a:endParaRPr>
          </a:p>
        </p:txBody>
      </p:sp>
      <p:sp>
        <p:nvSpPr>
          <p:cNvPr id="39" name="正方形/長方形 38"/>
          <p:cNvSpPr/>
          <p:nvPr/>
        </p:nvSpPr>
        <p:spPr>
          <a:xfrm>
            <a:off x="469343" y="1565708"/>
            <a:ext cx="5852257" cy="830997"/>
          </a:xfrm>
          <a:prstGeom prst="rect">
            <a:avLst/>
          </a:prstGeom>
          <a:effectLst/>
        </p:spPr>
        <p:txBody>
          <a:bodyPr wrap="square" lIns="0" tIns="0" rIns="0" bIns="0" anchor="ctr" anchorCtr="0">
            <a:spAutoFit/>
          </a:bodyPr>
          <a:lstStyle/>
          <a:p>
            <a:r>
              <a:rPr lang="ja-JP" altLang="en-US" sz="5400" b="1" spc="-700" dirty="0">
                <a:solidFill>
                  <a:srgbClr val="E14639"/>
                </a:solidFill>
                <a:effectLst>
                  <a:outerShdw blurRad="76200" dist="76200" dir="2700000" algn="tl" rotWithShape="0">
                    <a:prstClr val="black">
                      <a:alpha val="30000"/>
                    </a:prstClr>
                  </a:outerShdw>
                </a:effectLst>
                <a:latin typeface="Yu Mincho" charset="-128"/>
                <a:ea typeface="Yu Mincho" charset="-128"/>
                <a:cs typeface="Yu Mincho" charset="-128"/>
              </a:rPr>
              <a:t>もっと楽しくなる！</a:t>
            </a:r>
          </a:p>
        </p:txBody>
      </p:sp>
      <p:grpSp>
        <p:nvGrpSpPr>
          <p:cNvPr id="17" name="図形グループ 16"/>
          <p:cNvGrpSpPr/>
          <p:nvPr/>
        </p:nvGrpSpPr>
        <p:grpSpPr>
          <a:xfrm>
            <a:off x="5872122" y="1034065"/>
            <a:ext cx="1335167" cy="1335167"/>
            <a:chOff x="5872122" y="2597744"/>
            <a:chExt cx="1335167" cy="1335167"/>
          </a:xfrm>
        </p:grpSpPr>
        <p:sp>
          <p:nvSpPr>
            <p:cNvPr id="41" name="円/楕円 40"/>
            <p:cNvSpPr/>
            <p:nvPr/>
          </p:nvSpPr>
          <p:spPr>
            <a:xfrm>
              <a:off x="5872122" y="2597744"/>
              <a:ext cx="1335167" cy="1335167"/>
            </a:xfrm>
            <a:prstGeom prst="ellipse">
              <a:avLst/>
            </a:prstGeom>
            <a:solidFill>
              <a:srgbClr val="E14639"/>
            </a:solidFill>
            <a:ln>
              <a:noFill/>
            </a:ln>
            <a:effectLst>
              <a:outerShdw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92272" y="3089163"/>
              <a:ext cx="894867" cy="107722"/>
            </a:xfrm>
            <a:prstGeom prst="rect">
              <a:avLst/>
            </a:prstGeom>
            <a:effectLst/>
          </p:spPr>
          <p:txBody>
            <a:bodyPr wrap="square" lIns="0" tIns="0" rIns="0" bIns="0" anchor="ctr" anchorCtr="0">
              <a:spAutoFit/>
            </a:bodyPr>
            <a:lstStyle/>
            <a:p>
              <a:pPr algn="ctr"/>
              <a:r>
                <a:rPr lang="ja-JP" altLang="en-US" sz="700" b="1" dirty="0">
                  <a:solidFill>
                    <a:schemeClr val="bg1"/>
                  </a:solidFill>
                </a:rPr>
                <a:t>ご利用頂けます！</a:t>
              </a:r>
            </a:p>
          </p:txBody>
        </p:sp>
        <p:sp>
          <p:nvSpPr>
            <p:cNvPr id="51" name="正方形/長方形 50"/>
            <p:cNvSpPr/>
            <p:nvPr/>
          </p:nvSpPr>
          <p:spPr>
            <a:xfrm>
              <a:off x="5998311" y="3259980"/>
              <a:ext cx="1082789" cy="184666"/>
            </a:xfrm>
            <a:prstGeom prst="rect">
              <a:avLst/>
            </a:prstGeom>
            <a:effectLst/>
          </p:spPr>
          <p:txBody>
            <a:bodyPr wrap="square" lIns="0" tIns="0" rIns="0" bIns="0" anchor="ctr" anchorCtr="0">
              <a:spAutoFit/>
            </a:bodyPr>
            <a:lstStyle/>
            <a:p>
              <a:pPr algn="ctr"/>
              <a:r>
                <a:rPr lang="ja-JP" altLang="en-US" sz="600" b="1" dirty="0">
                  <a:solidFill>
                    <a:schemeClr val="bg1"/>
                  </a:solidFill>
                </a:rPr>
                <a:t>スマートフォン向け</a:t>
              </a:r>
              <a:endParaRPr lang="en-US" altLang="ja-JP" sz="600" b="1" dirty="0">
                <a:solidFill>
                  <a:schemeClr val="bg1"/>
                </a:solidFill>
              </a:endParaRPr>
            </a:p>
            <a:p>
              <a:pPr algn="ctr"/>
              <a:r>
                <a:rPr lang="ja-JP" altLang="en-US" sz="600" b="1" dirty="0">
                  <a:solidFill>
                    <a:schemeClr val="bg1"/>
                  </a:solidFill>
                </a:rPr>
                <a:t>音声実況配信サービス</a:t>
              </a:r>
            </a:p>
          </p:txBody>
        </p:sp>
        <p:sp>
          <p:nvSpPr>
            <p:cNvPr id="53" name="正方形/長方形 52"/>
            <p:cNvSpPr/>
            <p:nvPr/>
          </p:nvSpPr>
          <p:spPr>
            <a:xfrm>
              <a:off x="6092272" y="2782486"/>
              <a:ext cx="894867" cy="307777"/>
            </a:xfrm>
            <a:prstGeom prst="rect">
              <a:avLst/>
            </a:prstGeom>
            <a:effectLst/>
          </p:spPr>
          <p:txBody>
            <a:bodyPr wrap="square" lIns="0" tIns="0" rIns="0" bIns="0" anchor="ctr" anchorCtr="0">
              <a:spAutoFit/>
            </a:bodyPr>
            <a:lstStyle/>
            <a:p>
              <a:pPr algn="ctr"/>
              <a:r>
                <a:rPr lang="ja-JP" altLang="en-US" sz="2000" b="1" dirty="0">
                  <a:solidFill>
                    <a:schemeClr val="accent4">
                      <a:lumMod val="60000"/>
                      <a:lumOff val="40000"/>
                    </a:schemeClr>
                  </a:solidFill>
                </a:rPr>
                <a:t>無料</a:t>
              </a:r>
              <a:r>
                <a:rPr lang="ja-JP" altLang="en-US" sz="1600" b="1" dirty="0">
                  <a:solidFill>
                    <a:schemeClr val="bg1"/>
                  </a:solidFill>
                </a:rPr>
                <a:t>で</a:t>
              </a:r>
              <a:endParaRPr lang="ja-JP" altLang="en-US" sz="700" b="1" dirty="0">
                <a:solidFill>
                  <a:schemeClr val="bg1"/>
                </a:solidFill>
              </a:endParaRPr>
            </a:p>
          </p:txBody>
        </p:sp>
        <p:cxnSp>
          <p:nvCxnSpPr>
            <p:cNvPr id="54" name="直線コネクタ 53"/>
            <p:cNvCxnSpPr/>
            <p:nvPr/>
          </p:nvCxnSpPr>
          <p:spPr>
            <a:xfrm>
              <a:off x="5960142" y="2971311"/>
              <a:ext cx="132129" cy="25985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H="1">
              <a:off x="6959671" y="2971311"/>
              <a:ext cx="132129" cy="25985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9" name="直線コネクタ 18"/>
          <p:cNvCxnSpPr/>
          <p:nvPr/>
        </p:nvCxnSpPr>
        <p:spPr>
          <a:xfrm>
            <a:off x="557349" y="4187042"/>
            <a:ext cx="538720" cy="0"/>
          </a:xfrm>
          <a:prstGeom prst="line">
            <a:avLst/>
          </a:prstGeom>
          <a:ln w="38100">
            <a:solidFill>
              <a:srgbClr val="E14639"/>
            </a:solidFill>
          </a:ln>
        </p:spPr>
        <p:style>
          <a:lnRef idx="1">
            <a:schemeClr val="accent1"/>
          </a:lnRef>
          <a:fillRef idx="0">
            <a:schemeClr val="accent1"/>
          </a:fillRef>
          <a:effectRef idx="0">
            <a:schemeClr val="accent1"/>
          </a:effectRef>
          <a:fontRef idx="minor">
            <a:schemeClr val="tx1"/>
          </a:fontRef>
        </p:style>
      </p:cxnSp>
      <p:sp>
        <p:nvSpPr>
          <p:cNvPr id="59" name="正方形/長方形 58"/>
          <p:cNvSpPr/>
          <p:nvPr/>
        </p:nvSpPr>
        <p:spPr>
          <a:xfrm>
            <a:off x="557349" y="4744469"/>
            <a:ext cx="3112362" cy="215444"/>
          </a:xfrm>
          <a:prstGeom prst="rect">
            <a:avLst/>
          </a:prstGeom>
          <a:effectLst/>
        </p:spPr>
        <p:txBody>
          <a:bodyPr wrap="square" lIns="0" tIns="0" rIns="0" bIns="0" anchor="ctr" anchorCtr="0">
            <a:spAutoFit/>
          </a:bodyPr>
          <a:lstStyle/>
          <a:p>
            <a:r>
              <a:rPr lang="ja-JP" altLang="en-US" sz="1400" b="1" dirty="0">
                <a:solidFill>
                  <a:srgbClr val="E14639"/>
                </a:solidFill>
              </a:rPr>
              <a:t>多言語解説も同時に配信中！</a:t>
            </a:r>
          </a:p>
        </p:txBody>
      </p:sp>
      <p:sp>
        <p:nvSpPr>
          <p:cNvPr id="60" name="正方形/長方形 59"/>
          <p:cNvSpPr/>
          <p:nvPr/>
        </p:nvSpPr>
        <p:spPr>
          <a:xfrm>
            <a:off x="557349" y="5089948"/>
            <a:ext cx="1749846" cy="790794"/>
          </a:xfrm>
          <a:prstGeom prst="rect">
            <a:avLst/>
          </a:prstGeom>
          <a:effectLst/>
        </p:spPr>
        <p:txBody>
          <a:bodyPr wrap="square" lIns="0" tIns="0" rIns="0" bIns="0" anchor="t" anchorCtr="0">
            <a:spAutoFit/>
          </a:bodyPr>
          <a:lstStyle/>
          <a:p>
            <a:pPr>
              <a:lnSpc>
                <a:spcPct val="150000"/>
              </a:lnSpc>
            </a:pPr>
            <a:r>
              <a:rPr lang="ja-JP" altLang="en-US" sz="700" dirty="0"/>
              <a:t>日本語、英語の他、フランス語など多言語での音声解説に対応しています。聴きたい言語を選択できるので使用言語に合わせて美術鑑賞をより深く理解することができます。</a:t>
            </a:r>
          </a:p>
        </p:txBody>
      </p:sp>
      <p:sp>
        <p:nvSpPr>
          <p:cNvPr id="61" name="正方形/長方形 60"/>
          <p:cNvSpPr/>
          <p:nvPr/>
        </p:nvSpPr>
        <p:spPr>
          <a:xfrm>
            <a:off x="557349" y="6073874"/>
            <a:ext cx="3112362" cy="215444"/>
          </a:xfrm>
          <a:prstGeom prst="rect">
            <a:avLst/>
          </a:prstGeom>
          <a:effectLst/>
        </p:spPr>
        <p:txBody>
          <a:bodyPr wrap="square" lIns="0" tIns="0" rIns="0" bIns="0" anchor="ctr" anchorCtr="0">
            <a:spAutoFit/>
          </a:bodyPr>
          <a:lstStyle/>
          <a:p>
            <a:r>
              <a:rPr lang="ja-JP" altLang="en-US" sz="1400" b="1" dirty="0">
                <a:solidFill>
                  <a:srgbClr val="E14639"/>
                </a:solidFill>
              </a:rPr>
              <a:t>お手持ちのスマートフォンで聞ける</a:t>
            </a:r>
          </a:p>
        </p:txBody>
      </p:sp>
      <p:sp>
        <p:nvSpPr>
          <p:cNvPr id="62" name="正方形/長方形 61"/>
          <p:cNvSpPr/>
          <p:nvPr/>
        </p:nvSpPr>
        <p:spPr>
          <a:xfrm>
            <a:off x="557349" y="6419353"/>
            <a:ext cx="1749846" cy="629211"/>
          </a:xfrm>
          <a:prstGeom prst="rect">
            <a:avLst/>
          </a:prstGeom>
          <a:effectLst/>
        </p:spPr>
        <p:txBody>
          <a:bodyPr wrap="square" lIns="0" tIns="0" rIns="0" bIns="0" anchor="t" anchorCtr="0">
            <a:spAutoFit/>
          </a:bodyPr>
          <a:lstStyle/>
          <a:p>
            <a:pPr>
              <a:lnSpc>
                <a:spcPct val="150000"/>
              </a:lnSpc>
            </a:pPr>
            <a:r>
              <a:rPr lang="ja-JP" altLang="en-US" sz="700" dirty="0"/>
              <a:t>お手持ちのスマートフォンやタブレットとイヤフォンだけで作品鑑賞ツアーの解説を聞くことができるので、特別な受信機は不要です。</a:t>
            </a:r>
          </a:p>
        </p:txBody>
      </p:sp>
      <p:sp>
        <p:nvSpPr>
          <p:cNvPr id="63" name="正方形/長方形 62"/>
          <p:cNvSpPr/>
          <p:nvPr/>
        </p:nvSpPr>
        <p:spPr>
          <a:xfrm>
            <a:off x="557349" y="7628374"/>
            <a:ext cx="2937007" cy="246221"/>
          </a:xfrm>
          <a:prstGeom prst="rect">
            <a:avLst/>
          </a:prstGeom>
          <a:effectLst/>
        </p:spPr>
        <p:txBody>
          <a:bodyPr wrap="square" lIns="0" tIns="0" rIns="0" bIns="0" anchor="ctr" anchorCtr="0">
            <a:spAutoFit/>
          </a:bodyPr>
          <a:lstStyle/>
          <a:p>
            <a:pPr algn="ctr"/>
            <a:r>
              <a:rPr lang="en-US" altLang="ja-JP" sz="1600" b="1" dirty="0" err="1">
                <a:solidFill>
                  <a:schemeClr val="bg1"/>
                </a:solidFill>
              </a:rPr>
              <a:t>PlatCast</a:t>
            </a:r>
            <a:r>
              <a:rPr lang="ja-JP" altLang="en-US" sz="1600" b="1" dirty="0">
                <a:solidFill>
                  <a:schemeClr val="bg1"/>
                </a:solidFill>
              </a:rPr>
              <a:t>を利用するには？</a:t>
            </a:r>
          </a:p>
        </p:txBody>
      </p:sp>
      <p:sp>
        <p:nvSpPr>
          <p:cNvPr id="64" name="正方形/長方形 63"/>
          <p:cNvSpPr/>
          <p:nvPr/>
        </p:nvSpPr>
        <p:spPr>
          <a:xfrm>
            <a:off x="557349" y="9503783"/>
            <a:ext cx="2927614" cy="877163"/>
          </a:xfrm>
          <a:prstGeom prst="rect">
            <a:avLst/>
          </a:prstGeom>
          <a:effectLst/>
        </p:spPr>
        <p:txBody>
          <a:bodyPr wrap="square" lIns="0" tIns="0" rIns="0" bIns="0" anchor="t" anchorCtr="0">
            <a:spAutoFit/>
          </a:bodyPr>
          <a:lstStyle/>
          <a:p>
            <a:pPr>
              <a:lnSpc>
                <a:spcPct val="150000"/>
              </a:lnSpc>
            </a:pPr>
            <a:r>
              <a:rPr lang="ja-JP" altLang="en-US" sz="700" dirty="0">
                <a:solidFill>
                  <a:schemeClr val="bg1"/>
                </a:solidFill>
              </a:rPr>
              <a:t>お手持ちのスマートフォンで専用ページにアクセスするだけ！</a:t>
            </a:r>
            <a:endParaRPr lang="en-US" altLang="ja-JP" sz="700" dirty="0">
              <a:solidFill>
                <a:schemeClr val="bg1"/>
              </a:solidFill>
            </a:endParaRPr>
          </a:p>
          <a:p>
            <a:pPr>
              <a:lnSpc>
                <a:spcPct val="150000"/>
              </a:lnSpc>
            </a:pPr>
            <a:r>
              <a:rPr lang="ja-JP" altLang="en-US" sz="700" dirty="0">
                <a:solidFill>
                  <a:schemeClr val="bg1"/>
                </a:solidFill>
              </a:rPr>
              <a:t>無料でどなたでも簡単にご利用いただけます。</a:t>
            </a:r>
          </a:p>
          <a:p>
            <a:pPr>
              <a:lnSpc>
                <a:spcPct val="150000"/>
              </a:lnSpc>
            </a:pPr>
            <a:r>
              <a:rPr lang="en-US" altLang="ja-JP" sz="500" dirty="0">
                <a:solidFill>
                  <a:schemeClr val="bg1"/>
                </a:solidFill>
              </a:rPr>
              <a:t>※</a:t>
            </a:r>
            <a:r>
              <a:rPr lang="ja-JP" altLang="en-US" sz="500" dirty="0">
                <a:solidFill>
                  <a:schemeClr val="bg1"/>
                </a:solidFill>
              </a:rPr>
              <a:t>専用ページへのアクセスは会場内掲示、配布している</a:t>
            </a:r>
            <a:r>
              <a:rPr lang="en-US" altLang="ja-JP" sz="500" dirty="0">
                <a:solidFill>
                  <a:schemeClr val="bg1"/>
                </a:solidFill>
              </a:rPr>
              <a:t>QR</a:t>
            </a:r>
            <a:r>
              <a:rPr lang="ja-JP" altLang="en-US" sz="500" dirty="0">
                <a:solidFill>
                  <a:schemeClr val="bg1"/>
                </a:solidFill>
              </a:rPr>
              <a:t>コードからアクセスいただけます。</a:t>
            </a:r>
            <a:endParaRPr lang="en-US" altLang="ja-JP" sz="500" dirty="0">
              <a:solidFill>
                <a:schemeClr val="bg1"/>
              </a:solidFill>
            </a:endParaRPr>
          </a:p>
          <a:p>
            <a:pPr>
              <a:lnSpc>
                <a:spcPct val="150000"/>
              </a:lnSpc>
            </a:pPr>
            <a:endParaRPr lang="en-US" altLang="ja-JP" sz="700" dirty="0">
              <a:solidFill>
                <a:schemeClr val="bg1"/>
              </a:solidFill>
            </a:endParaRPr>
          </a:p>
          <a:p>
            <a:pPr>
              <a:lnSpc>
                <a:spcPct val="150000"/>
              </a:lnSpc>
            </a:pPr>
            <a:r>
              <a:rPr lang="ja-JP" altLang="en-US" sz="700" dirty="0">
                <a:solidFill>
                  <a:schemeClr val="bg1"/>
                </a:solidFill>
              </a:rPr>
              <a:t>本サービスは無料ですが、通信費</a:t>
            </a:r>
            <a:r>
              <a:rPr lang="en-US" altLang="ja-JP" sz="700" baseline="30000" dirty="0">
                <a:solidFill>
                  <a:schemeClr val="bg1"/>
                </a:solidFill>
              </a:rPr>
              <a:t>※</a:t>
            </a:r>
            <a:r>
              <a:rPr lang="ja-JP" altLang="en-US" sz="700" dirty="0">
                <a:solidFill>
                  <a:schemeClr val="bg1"/>
                </a:solidFill>
              </a:rPr>
              <a:t>は別途必要です。</a:t>
            </a:r>
          </a:p>
          <a:p>
            <a:pPr>
              <a:lnSpc>
                <a:spcPct val="150000"/>
              </a:lnSpc>
            </a:pPr>
            <a:r>
              <a:rPr lang="en-US" altLang="ja-JP" sz="500" dirty="0">
                <a:solidFill>
                  <a:schemeClr val="bg1"/>
                </a:solidFill>
              </a:rPr>
              <a:t>※LTE</a:t>
            </a:r>
            <a:r>
              <a:rPr lang="ja-JP" altLang="en-US" sz="500" dirty="0">
                <a:solidFill>
                  <a:schemeClr val="bg1"/>
                </a:solidFill>
              </a:rPr>
              <a:t>による通信量の目安として</a:t>
            </a:r>
            <a:r>
              <a:rPr lang="en-US" altLang="ja-JP" sz="500" dirty="0">
                <a:solidFill>
                  <a:schemeClr val="bg1"/>
                </a:solidFill>
              </a:rPr>
              <a:t>1</a:t>
            </a:r>
            <a:r>
              <a:rPr lang="ja-JP" altLang="en-US" sz="500" dirty="0">
                <a:solidFill>
                  <a:schemeClr val="bg1"/>
                </a:solidFill>
              </a:rPr>
              <a:t>時間の聴取で</a:t>
            </a:r>
            <a:r>
              <a:rPr lang="en-US" altLang="ja-JP" sz="500" dirty="0">
                <a:solidFill>
                  <a:schemeClr val="bg1"/>
                </a:solidFill>
              </a:rPr>
              <a:t>0.04</a:t>
            </a:r>
            <a:r>
              <a:rPr lang="ja-JP" altLang="en-US" sz="500" dirty="0">
                <a:solidFill>
                  <a:schemeClr val="bg1"/>
                </a:solidFill>
              </a:rPr>
              <a:t>ギガバイト程度</a:t>
            </a:r>
          </a:p>
        </p:txBody>
      </p:sp>
      <p:pic>
        <p:nvPicPr>
          <p:cNvPr id="66" name="図 6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4879" y="1962055"/>
            <a:ext cx="914400" cy="196850"/>
          </a:xfrm>
          <a:prstGeom prst="rect">
            <a:avLst/>
          </a:prstGeom>
        </p:spPr>
      </p:pic>
      <p:pic>
        <p:nvPicPr>
          <p:cNvPr id="67" name="図 6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9260" y="871434"/>
            <a:ext cx="1136650" cy="654050"/>
          </a:xfrm>
          <a:prstGeom prst="rect">
            <a:avLst/>
          </a:prstGeom>
        </p:spPr>
      </p:pic>
      <p:pic>
        <p:nvPicPr>
          <p:cNvPr id="28" name="図 27"/>
          <p:cNvPicPr>
            <a:picLocks noChangeAspect="1"/>
          </p:cNvPicPr>
          <p:nvPr/>
        </p:nvPicPr>
        <p:blipFill>
          <a:blip r:embed="rId6"/>
          <a:stretch>
            <a:fillRect/>
          </a:stretch>
        </p:blipFill>
        <p:spPr>
          <a:xfrm>
            <a:off x="6454782" y="223111"/>
            <a:ext cx="863600" cy="304800"/>
          </a:xfrm>
          <a:prstGeom prst="rect">
            <a:avLst/>
          </a:prstGeom>
        </p:spPr>
      </p:pic>
      <p:grpSp>
        <p:nvGrpSpPr>
          <p:cNvPr id="14" name="図形グループ 13"/>
          <p:cNvGrpSpPr/>
          <p:nvPr/>
        </p:nvGrpSpPr>
        <p:grpSpPr>
          <a:xfrm>
            <a:off x="557349" y="8015443"/>
            <a:ext cx="2927614" cy="1355022"/>
            <a:chOff x="557349" y="8015443"/>
            <a:chExt cx="2927614" cy="1355022"/>
          </a:xfrm>
        </p:grpSpPr>
        <p:sp>
          <p:nvSpPr>
            <p:cNvPr id="13" name="正方形/長方形 12"/>
            <p:cNvSpPr/>
            <p:nvPr/>
          </p:nvSpPr>
          <p:spPr>
            <a:xfrm>
              <a:off x="557349" y="8015443"/>
              <a:ext cx="2927614" cy="135502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r"/>
              <a:endParaRPr kumimoji="1" lang="ja-JP" altLang="en-US" sz="1200" dirty="0"/>
            </a:p>
          </p:txBody>
        </p:sp>
        <p:pic>
          <p:nvPicPr>
            <p:cNvPr id="6" name="図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80337" y="8175083"/>
              <a:ext cx="508000" cy="990600"/>
            </a:xfrm>
            <a:prstGeom prst="rect">
              <a:avLst/>
            </a:prstGeom>
          </p:spPr>
        </p:pic>
        <p:pic>
          <p:nvPicPr>
            <p:cNvPr id="8" name="図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693784" y="8175083"/>
              <a:ext cx="520700" cy="990600"/>
            </a:xfrm>
            <a:prstGeom prst="rect">
              <a:avLst/>
            </a:prstGeom>
          </p:spPr>
        </p:pic>
        <p:pic>
          <p:nvPicPr>
            <p:cNvPr id="9" name="図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6280" y="8175083"/>
              <a:ext cx="501650" cy="990600"/>
            </a:xfrm>
            <a:prstGeom prst="rect">
              <a:avLst/>
            </a:prstGeom>
          </p:spPr>
        </p:pic>
        <p:pic>
          <p:nvPicPr>
            <p:cNvPr id="12" name="図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46611" y="8666909"/>
              <a:ext cx="101600" cy="177800"/>
            </a:xfrm>
            <a:prstGeom prst="rect">
              <a:avLst/>
            </a:prstGeom>
          </p:spPr>
        </p:pic>
        <p:pic>
          <p:nvPicPr>
            <p:cNvPr id="37" name="図 3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60057" y="8666909"/>
              <a:ext cx="101600" cy="177800"/>
            </a:xfrm>
            <a:prstGeom prst="rect">
              <a:avLst/>
            </a:prstGeom>
          </p:spPr>
        </p:pic>
      </p:grpSp>
    </p:spTree>
    <p:extLst>
      <p:ext uri="{BB962C8B-B14F-4D97-AF65-F5344CB8AC3E}">
        <p14:creationId xmlns:p14="http://schemas.microsoft.com/office/powerpoint/2010/main" val="994657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1603" y="9019591"/>
            <a:ext cx="482600" cy="768350"/>
          </a:xfrm>
          <a:prstGeom prst="rect">
            <a:avLst/>
          </a:prstGeom>
        </p:spPr>
      </p:pic>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8908" y="9044817"/>
            <a:ext cx="641350" cy="749300"/>
          </a:xfrm>
          <a:prstGeom prst="rect">
            <a:avLst/>
          </a:prstGeom>
        </p:spPr>
      </p:pic>
      <p:sp>
        <p:nvSpPr>
          <p:cNvPr id="148" name="正方形/長方形 147"/>
          <p:cNvSpPr/>
          <p:nvPr/>
        </p:nvSpPr>
        <p:spPr>
          <a:xfrm>
            <a:off x="0" y="7499701"/>
            <a:ext cx="7559673" cy="1299032"/>
          </a:xfrm>
          <a:prstGeom prst="rect">
            <a:avLst/>
          </a:prstGeom>
          <a:solidFill>
            <a:srgbClr val="E14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片側の 2 つの角を切り取った四角形 74"/>
          <p:cNvSpPr/>
          <p:nvPr/>
        </p:nvSpPr>
        <p:spPr>
          <a:xfrm>
            <a:off x="0" y="-3"/>
            <a:ext cx="7559674" cy="2931459"/>
          </a:xfrm>
          <a:prstGeom prst="snip2SameRect">
            <a:avLst>
              <a:gd name="adj1" fmla="val 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ja-JP" altLang="en-US" dirty="0">
              <a:solidFill>
                <a:schemeClr val="bg1">
                  <a:lumMod val="50000"/>
                </a:schemeClr>
              </a:solidFill>
            </a:endParaRPr>
          </a:p>
        </p:txBody>
      </p:sp>
      <p:sp>
        <p:nvSpPr>
          <p:cNvPr id="91" name="正方形/長方形 90"/>
          <p:cNvSpPr/>
          <p:nvPr/>
        </p:nvSpPr>
        <p:spPr>
          <a:xfrm>
            <a:off x="527374" y="916180"/>
            <a:ext cx="6504927" cy="480901"/>
          </a:xfrm>
          <a:prstGeom prst="rect">
            <a:avLst/>
          </a:prstGeom>
          <a:effectLst/>
        </p:spPr>
        <p:txBody>
          <a:bodyPr wrap="square" lIns="0" tIns="0" rIns="0" bIns="0" anchor="t" anchorCtr="0">
            <a:spAutoFit/>
          </a:bodyPr>
          <a:lstStyle/>
          <a:p>
            <a:pPr algn="ctr">
              <a:lnSpc>
                <a:spcPct val="150000"/>
              </a:lnSpc>
            </a:pPr>
            <a:r>
              <a:rPr lang="ja-JP" altLang="en-US" sz="1100" dirty="0"/>
              <a:t>和洋複合原画展をより深く知るため、当館学芸員が作品を解説！</a:t>
            </a:r>
          </a:p>
          <a:p>
            <a:pPr algn="ctr">
              <a:lnSpc>
                <a:spcPct val="150000"/>
              </a:lnSpc>
            </a:pPr>
            <a:r>
              <a:rPr lang="ja-JP" altLang="en-US" sz="1100" dirty="0"/>
              <a:t>作品や作者の背景から裏話まで、普段は決して聴けない“ココだけの話”が聴けるかも！？</a:t>
            </a:r>
          </a:p>
        </p:txBody>
      </p:sp>
      <p:sp>
        <p:nvSpPr>
          <p:cNvPr id="92" name="角丸四角形 91"/>
          <p:cNvSpPr/>
          <p:nvPr/>
        </p:nvSpPr>
        <p:spPr>
          <a:xfrm>
            <a:off x="949430" y="2199721"/>
            <a:ext cx="1785305" cy="281012"/>
          </a:xfrm>
          <a:prstGeom prst="roundRect">
            <a:avLst>
              <a:gd name="adj" fmla="val 50000"/>
            </a:avLst>
          </a:prstGeom>
          <a:solidFill>
            <a:schemeClr val="bg1"/>
          </a:solidFill>
          <a:ln w="22225">
            <a:solidFill>
              <a:srgbClr val="E14639"/>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rgbClr val="E14639"/>
                </a:solidFill>
              </a:rPr>
              <a:t>プロの鑑定士による品評</a:t>
            </a:r>
          </a:p>
        </p:txBody>
      </p:sp>
      <p:sp>
        <p:nvSpPr>
          <p:cNvPr id="93" name="角丸四角形 92"/>
          <p:cNvSpPr/>
          <p:nvPr/>
        </p:nvSpPr>
        <p:spPr>
          <a:xfrm>
            <a:off x="949430" y="1759454"/>
            <a:ext cx="1785305" cy="281012"/>
          </a:xfrm>
          <a:prstGeom prst="roundRect">
            <a:avLst>
              <a:gd name="adj" fmla="val 50000"/>
            </a:avLst>
          </a:prstGeom>
          <a:solidFill>
            <a:schemeClr val="bg1"/>
          </a:solidFill>
          <a:ln w="22225">
            <a:solidFill>
              <a:srgbClr val="E14639"/>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rgbClr val="E14639"/>
                </a:solidFill>
              </a:rPr>
              <a:t>美術品の解説</a:t>
            </a:r>
          </a:p>
        </p:txBody>
      </p:sp>
      <p:sp>
        <p:nvSpPr>
          <p:cNvPr id="94" name="角丸四角形 93"/>
          <p:cNvSpPr/>
          <p:nvPr/>
        </p:nvSpPr>
        <p:spPr>
          <a:xfrm>
            <a:off x="2995710" y="2199721"/>
            <a:ext cx="1785305" cy="281012"/>
          </a:xfrm>
          <a:prstGeom prst="roundRect">
            <a:avLst>
              <a:gd name="adj" fmla="val 50000"/>
            </a:avLst>
          </a:prstGeom>
          <a:solidFill>
            <a:schemeClr val="bg1"/>
          </a:solidFill>
          <a:ln w="22225">
            <a:solidFill>
              <a:srgbClr val="E14639"/>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rgbClr val="E14639"/>
                </a:solidFill>
              </a:rPr>
              <a:t>みどころやポイント紹介</a:t>
            </a:r>
          </a:p>
        </p:txBody>
      </p:sp>
      <p:sp>
        <p:nvSpPr>
          <p:cNvPr id="95" name="角丸四角形 94"/>
          <p:cNvSpPr/>
          <p:nvPr/>
        </p:nvSpPr>
        <p:spPr>
          <a:xfrm>
            <a:off x="2995710" y="1759454"/>
            <a:ext cx="1785305" cy="281012"/>
          </a:xfrm>
          <a:prstGeom prst="roundRect">
            <a:avLst>
              <a:gd name="adj" fmla="val 50000"/>
            </a:avLst>
          </a:prstGeom>
          <a:solidFill>
            <a:schemeClr val="bg1"/>
          </a:solidFill>
          <a:ln w="22225">
            <a:solidFill>
              <a:srgbClr val="E14639"/>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rgbClr val="E14639"/>
                </a:solidFill>
              </a:rPr>
              <a:t>時代背景や作者の過去</a:t>
            </a:r>
          </a:p>
        </p:txBody>
      </p:sp>
      <p:sp>
        <p:nvSpPr>
          <p:cNvPr id="96" name="角丸四角形 95"/>
          <p:cNvSpPr/>
          <p:nvPr/>
        </p:nvSpPr>
        <p:spPr>
          <a:xfrm>
            <a:off x="5104848" y="2199721"/>
            <a:ext cx="1785305" cy="281012"/>
          </a:xfrm>
          <a:prstGeom prst="roundRect">
            <a:avLst>
              <a:gd name="adj" fmla="val 50000"/>
            </a:avLst>
          </a:prstGeom>
          <a:solidFill>
            <a:schemeClr val="bg1"/>
          </a:solidFill>
          <a:ln w="22225">
            <a:solidFill>
              <a:srgbClr val="E14639"/>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rgbClr val="E14639"/>
                </a:solidFill>
              </a:rPr>
              <a:t>多言語での作品解説</a:t>
            </a:r>
          </a:p>
        </p:txBody>
      </p:sp>
      <p:sp>
        <p:nvSpPr>
          <p:cNvPr id="97" name="角丸四角形 96"/>
          <p:cNvSpPr/>
          <p:nvPr/>
        </p:nvSpPr>
        <p:spPr>
          <a:xfrm>
            <a:off x="5104848" y="1759454"/>
            <a:ext cx="1785305" cy="281012"/>
          </a:xfrm>
          <a:prstGeom prst="roundRect">
            <a:avLst>
              <a:gd name="adj" fmla="val 50000"/>
            </a:avLst>
          </a:prstGeom>
          <a:solidFill>
            <a:schemeClr val="bg1"/>
          </a:solidFill>
          <a:ln w="22225">
            <a:solidFill>
              <a:srgbClr val="E14639"/>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r>
              <a:rPr lang="ja-JP" altLang="en-US" sz="800" b="1" dirty="0">
                <a:solidFill>
                  <a:srgbClr val="E14639"/>
                </a:solidFill>
              </a:rPr>
              <a:t>作者の思惑や苦悩</a:t>
            </a:r>
          </a:p>
        </p:txBody>
      </p:sp>
      <p:sp>
        <p:nvSpPr>
          <p:cNvPr id="137" name="正方形/長方形 136"/>
          <p:cNvSpPr/>
          <p:nvPr/>
        </p:nvSpPr>
        <p:spPr>
          <a:xfrm>
            <a:off x="1256428" y="7140067"/>
            <a:ext cx="5046820" cy="122726"/>
          </a:xfrm>
          <a:prstGeom prst="rect">
            <a:avLst/>
          </a:prstGeom>
          <a:effectLst/>
        </p:spPr>
        <p:txBody>
          <a:bodyPr wrap="square" lIns="0" tIns="0" rIns="0" bIns="0" anchor="t" anchorCtr="0">
            <a:spAutoFit/>
          </a:bodyPr>
          <a:lstStyle/>
          <a:p>
            <a:pPr algn="ctr">
              <a:lnSpc>
                <a:spcPct val="150000"/>
              </a:lnSpc>
            </a:pPr>
            <a:r>
              <a:rPr lang="en-US" altLang="ja-JP" sz="600" dirty="0"/>
              <a:t>※</a:t>
            </a:r>
            <a:r>
              <a:rPr lang="ja-JP" altLang="en-US" sz="600" dirty="0"/>
              <a:t>解説者・配信時間は予告無く変更する場合があります。　</a:t>
            </a:r>
            <a:r>
              <a:rPr lang="en-US" altLang="ja-JP" sz="600" dirty="0"/>
              <a:t>※</a:t>
            </a:r>
            <a:r>
              <a:rPr lang="ja-JP" altLang="en-US" sz="600" dirty="0"/>
              <a:t>解説を行っていない時間は音楽が流れている場合があります。</a:t>
            </a:r>
          </a:p>
        </p:txBody>
      </p:sp>
      <p:sp>
        <p:nvSpPr>
          <p:cNvPr id="138" name="正方形/長方形 137"/>
          <p:cNvSpPr/>
          <p:nvPr/>
        </p:nvSpPr>
        <p:spPr>
          <a:xfrm>
            <a:off x="528944" y="8299115"/>
            <a:ext cx="5173841" cy="351699"/>
          </a:xfrm>
          <a:prstGeom prst="rect">
            <a:avLst/>
          </a:prstGeom>
          <a:effectLst/>
        </p:spPr>
        <p:txBody>
          <a:bodyPr wrap="square" lIns="0" tIns="0" rIns="0" bIns="0" anchor="t" anchorCtr="0">
            <a:spAutoFit/>
          </a:bodyPr>
          <a:lstStyle/>
          <a:p>
            <a:pPr>
              <a:lnSpc>
                <a:spcPct val="150000"/>
              </a:lnSpc>
            </a:pPr>
            <a:r>
              <a:rPr lang="ja-JP" altLang="en-US" sz="800" b="0" i="0" dirty="0">
                <a:solidFill>
                  <a:schemeClr val="bg1"/>
                </a:solidFill>
                <a:effectLst/>
                <a:latin typeface="-apple-system"/>
              </a:rPr>
              <a:t>本会場では、株式会社アイ･オー･データ機器の音声配信サービス「</a:t>
            </a:r>
            <a:r>
              <a:rPr lang="en-US" altLang="ja-JP" sz="800" b="0" i="0" dirty="0" err="1">
                <a:solidFill>
                  <a:schemeClr val="bg1"/>
                </a:solidFill>
                <a:effectLst/>
                <a:latin typeface="-apple-system"/>
              </a:rPr>
              <a:t>PlatCast</a:t>
            </a:r>
            <a:r>
              <a:rPr lang="ja-JP" altLang="en-US" sz="800" b="0" i="0" dirty="0">
                <a:solidFill>
                  <a:schemeClr val="bg1"/>
                </a:solidFill>
                <a:effectLst/>
                <a:latin typeface="-apple-system"/>
              </a:rPr>
              <a:t>（プラットキャスト）」を利用した音声実況を配信中しています。</a:t>
            </a:r>
            <a:endParaRPr lang="ja-JP" altLang="en-US" sz="700" dirty="0">
              <a:solidFill>
                <a:schemeClr val="bg1"/>
              </a:solidFill>
            </a:endParaRPr>
          </a:p>
        </p:txBody>
      </p:sp>
      <p:sp>
        <p:nvSpPr>
          <p:cNvPr id="139" name="正方形/長方形 138"/>
          <p:cNvSpPr/>
          <p:nvPr/>
        </p:nvSpPr>
        <p:spPr>
          <a:xfrm>
            <a:off x="528945" y="7797277"/>
            <a:ext cx="3261277" cy="184666"/>
          </a:xfrm>
          <a:prstGeom prst="rect">
            <a:avLst/>
          </a:prstGeom>
          <a:effectLst/>
        </p:spPr>
        <p:txBody>
          <a:bodyPr wrap="square" lIns="0" tIns="0" rIns="0" bIns="0" anchor="ctr" anchorCtr="0">
            <a:spAutoFit/>
          </a:bodyPr>
          <a:lstStyle/>
          <a:p>
            <a:r>
              <a:rPr lang="ja-JP" altLang="en-US" sz="1200" b="1" dirty="0">
                <a:solidFill>
                  <a:schemeClr val="bg1"/>
                </a:solidFill>
              </a:rPr>
              <a:t>スマホで作品解説「　　　　　　　　　　　」</a:t>
            </a:r>
          </a:p>
        </p:txBody>
      </p:sp>
      <p:sp>
        <p:nvSpPr>
          <p:cNvPr id="140" name="正方形/長方形 139"/>
          <p:cNvSpPr/>
          <p:nvPr/>
        </p:nvSpPr>
        <p:spPr>
          <a:xfrm>
            <a:off x="528945" y="8055774"/>
            <a:ext cx="3261277" cy="184666"/>
          </a:xfrm>
          <a:prstGeom prst="rect">
            <a:avLst/>
          </a:prstGeom>
          <a:effectLst/>
        </p:spPr>
        <p:txBody>
          <a:bodyPr wrap="square" lIns="0" tIns="0" rIns="0" bIns="0" anchor="ctr" anchorCtr="0">
            <a:spAutoFit/>
          </a:bodyPr>
          <a:lstStyle/>
          <a:p>
            <a:r>
              <a:rPr lang="ja-JP" altLang="en-US" sz="1200" b="1">
                <a:solidFill>
                  <a:schemeClr val="bg1"/>
                </a:solidFill>
              </a:rPr>
              <a:t>学芸員に</a:t>
            </a:r>
            <a:r>
              <a:rPr lang="ja-JP" altLang="en-US" sz="1200" b="1" dirty="0">
                <a:solidFill>
                  <a:schemeClr val="bg1"/>
                </a:solidFill>
              </a:rPr>
              <a:t>よる場内解説サービス</a:t>
            </a:r>
          </a:p>
        </p:txBody>
      </p:sp>
      <p:cxnSp>
        <p:nvCxnSpPr>
          <p:cNvPr id="141" name="直線コネクタ 140"/>
          <p:cNvCxnSpPr/>
          <p:nvPr/>
        </p:nvCxnSpPr>
        <p:spPr>
          <a:xfrm>
            <a:off x="3779837" y="8991586"/>
            <a:ext cx="0" cy="1429959"/>
          </a:xfrm>
          <a:prstGeom prst="line">
            <a:avLst/>
          </a:prstGeom>
          <a:ln w="19050">
            <a:solidFill>
              <a:srgbClr val="E14639"/>
            </a:solidFill>
          </a:ln>
        </p:spPr>
        <p:style>
          <a:lnRef idx="1">
            <a:schemeClr val="accent1"/>
          </a:lnRef>
          <a:fillRef idx="0">
            <a:schemeClr val="accent1"/>
          </a:fillRef>
          <a:effectRef idx="0">
            <a:schemeClr val="accent1"/>
          </a:effectRef>
          <a:fontRef idx="minor">
            <a:schemeClr val="tx1"/>
          </a:fontRef>
        </p:style>
      </p:cxnSp>
      <p:sp>
        <p:nvSpPr>
          <p:cNvPr id="142" name="正方形/長方形 141"/>
          <p:cNvSpPr/>
          <p:nvPr/>
        </p:nvSpPr>
        <p:spPr>
          <a:xfrm>
            <a:off x="811948" y="9967683"/>
            <a:ext cx="2695270" cy="369332"/>
          </a:xfrm>
          <a:prstGeom prst="rect">
            <a:avLst/>
          </a:prstGeom>
          <a:effectLst/>
        </p:spPr>
        <p:txBody>
          <a:bodyPr wrap="square" lIns="0" tIns="0" rIns="0" bIns="0" anchor="ctr" anchorCtr="0">
            <a:spAutoFit/>
          </a:bodyPr>
          <a:lstStyle/>
          <a:p>
            <a:pPr algn="ctr"/>
            <a:r>
              <a:rPr lang="ja-JP" altLang="en-US" sz="1200" b="1" dirty="0">
                <a:solidFill>
                  <a:srgbClr val="E14639"/>
                </a:solidFill>
              </a:rPr>
              <a:t>イヤホンまたはヘッドホンを</a:t>
            </a:r>
          </a:p>
          <a:p>
            <a:pPr algn="ctr"/>
            <a:r>
              <a:rPr lang="ja-JP" altLang="en-US" sz="1200" b="1" dirty="0">
                <a:solidFill>
                  <a:srgbClr val="E14639"/>
                </a:solidFill>
              </a:rPr>
              <a:t>ご持参して解説をお楽しみください。</a:t>
            </a:r>
          </a:p>
        </p:txBody>
      </p:sp>
      <p:sp>
        <p:nvSpPr>
          <p:cNvPr id="143" name="正方形/長方形 142"/>
          <p:cNvSpPr/>
          <p:nvPr/>
        </p:nvSpPr>
        <p:spPr>
          <a:xfrm>
            <a:off x="4002093" y="9886663"/>
            <a:ext cx="2695270" cy="184666"/>
          </a:xfrm>
          <a:prstGeom prst="rect">
            <a:avLst/>
          </a:prstGeom>
          <a:effectLst/>
        </p:spPr>
        <p:txBody>
          <a:bodyPr wrap="square" lIns="0" tIns="0" rIns="0" bIns="0" anchor="ctr" anchorCtr="0">
            <a:spAutoFit/>
          </a:bodyPr>
          <a:lstStyle/>
          <a:p>
            <a:pPr algn="ctr"/>
            <a:r>
              <a:rPr lang="ja-JP" altLang="en-US" sz="1200" b="1" dirty="0">
                <a:solidFill>
                  <a:srgbClr val="E14639"/>
                </a:solidFill>
              </a:rPr>
              <a:t>アンケートにご協力ください</a:t>
            </a:r>
          </a:p>
        </p:txBody>
      </p:sp>
      <p:sp>
        <p:nvSpPr>
          <p:cNvPr id="144" name="正方形/長方形 143"/>
          <p:cNvSpPr/>
          <p:nvPr/>
        </p:nvSpPr>
        <p:spPr>
          <a:xfrm>
            <a:off x="4054821" y="10120671"/>
            <a:ext cx="2589815" cy="323165"/>
          </a:xfrm>
          <a:prstGeom prst="rect">
            <a:avLst/>
          </a:prstGeom>
          <a:effectLst/>
        </p:spPr>
        <p:txBody>
          <a:bodyPr wrap="square" lIns="0" tIns="0" rIns="0" bIns="0" anchor="t" anchorCtr="0">
            <a:spAutoFit/>
          </a:bodyPr>
          <a:lstStyle/>
          <a:p>
            <a:pPr algn="ctr">
              <a:lnSpc>
                <a:spcPct val="150000"/>
              </a:lnSpc>
            </a:pPr>
            <a:r>
              <a:rPr lang="ja-JP" altLang="en-US" sz="700" dirty="0"/>
              <a:t>サービスをご利用頂いた後、今後のサービス品質向上のため</a:t>
            </a:r>
            <a:endParaRPr lang="en-US" altLang="ja-JP" sz="700" dirty="0"/>
          </a:p>
          <a:p>
            <a:pPr algn="ctr">
              <a:lnSpc>
                <a:spcPct val="150000"/>
              </a:lnSpc>
            </a:pPr>
            <a:r>
              <a:rPr lang="ja-JP" altLang="en-US" sz="700" dirty="0"/>
              <a:t>利用画面からアンケートにご回答ください。</a:t>
            </a:r>
          </a:p>
        </p:txBody>
      </p:sp>
      <p:sp>
        <p:nvSpPr>
          <p:cNvPr id="146" name="正方形/長方形 145"/>
          <p:cNvSpPr/>
          <p:nvPr/>
        </p:nvSpPr>
        <p:spPr>
          <a:xfrm>
            <a:off x="3048895" y="3335651"/>
            <a:ext cx="1461884" cy="122726"/>
          </a:xfrm>
          <a:prstGeom prst="rect">
            <a:avLst/>
          </a:prstGeom>
          <a:effectLst/>
        </p:spPr>
        <p:txBody>
          <a:bodyPr wrap="square" lIns="0" tIns="0" rIns="0" bIns="0" anchor="t" anchorCtr="0">
            <a:spAutoFit/>
          </a:bodyPr>
          <a:lstStyle/>
          <a:p>
            <a:pPr algn="ctr">
              <a:lnSpc>
                <a:spcPct val="150000"/>
              </a:lnSpc>
            </a:pPr>
            <a:r>
              <a:rPr lang="en-US" altLang="ja-JP" sz="600" dirty="0">
                <a:solidFill>
                  <a:schemeClr val="tx1">
                    <a:lumMod val="85000"/>
                    <a:lumOff val="15000"/>
                  </a:schemeClr>
                </a:solidFill>
              </a:rPr>
              <a:t>※</a:t>
            </a:r>
            <a:r>
              <a:rPr lang="ja-JP" altLang="en-US" sz="600" dirty="0">
                <a:solidFill>
                  <a:schemeClr val="tx1">
                    <a:lumMod val="85000"/>
                    <a:lumOff val="15000"/>
                  </a:schemeClr>
                </a:solidFill>
              </a:rPr>
              <a:t>出演者は変更になる予定がございます。</a:t>
            </a:r>
          </a:p>
        </p:txBody>
      </p:sp>
      <p:sp>
        <p:nvSpPr>
          <p:cNvPr id="149" name="正方形/長方形 148"/>
          <p:cNvSpPr/>
          <p:nvPr/>
        </p:nvSpPr>
        <p:spPr>
          <a:xfrm>
            <a:off x="531864" y="459352"/>
            <a:ext cx="6658244" cy="369332"/>
          </a:xfrm>
          <a:prstGeom prst="rect">
            <a:avLst/>
          </a:prstGeom>
          <a:effectLst/>
        </p:spPr>
        <p:txBody>
          <a:bodyPr wrap="square" lIns="0" tIns="0" rIns="0" bIns="0" anchor="ctr" anchorCtr="0">
            <a:spAutoFit/>
          </a:bodyPr>
          <a:lstStyle/>
          <a:p>
            <a:pPr algn="ctr"/>
            <a:r>
              <a:rPr lang="ja-JP" altLang="en-US" sz="2400" b="1" spc="-150">
                <a:solidFill>
                  <a:srgbClr val="E14639"/>
                </a:solidFill>
                <a:effectLst>
                  <a:outerShdw blurRad="76200" dist="76200" dir="2700000" algn="tl" rotWithShape="0">
                    <a:prstClr val="black">
                      <a:alpha val="30000"/>
                    </a:prstClr>
                  </a:outerShdw>
                </a:effectLst>
                <a:latin typeface="Yu Mincho" charset="-128"/>
                <a:ea typeface="Yu Mincho" charset="-128"/>
                <a:cs typeface="Yu Mincho" charset="-128"/>
              </a:rPr>
              <a:t>学芸員がお届けする解説で、作品をもっと詳しく。</a:t>
            </a:r>
            <a:endParaRPr lang="ja-JP" altLang="en-US" sz="2400" b="1" spc="-150" dirty="0">
              <a:solidFill>
                <a:srgbClr val="E14639"/>
              </a:solidFill>
              <a:effectLst>
                <a:outerShdw blurRad="76200" dist="76200" dir="2700000" algn="tl" rotWithShape="0">
                  <a:prstClr val="black">
                    <a:alpha val="30000"/>
                  </a:prstClr>
                </a:outerShdw>
              </a:effectLst>
              <a:latin typeface="Yu Mincho" charset="-128"/>
              <a:ea typeface="Yu Mincho" charset="-128"/>
              <a:cs typeface="Yu Mincho" charset="-128"/>
            </a:endParaRPr>
          </a:p>
        </p:txBody>
      </p:sp>
      <p:pic>
        <p:nvPicPr>
          <p:cNvPr id="150" name="図 14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56860" y="7681637"/>
            <a:ext cx="1555750" cy="323850"/>
          </a:xfrm>
          <a:prstGeom prst="rect">
            <a:avLst/>
          </a:prstGeom>
        </p:spPr>
      </p:pic>
      <p:sp>
        <p:nvSpPr>
          <p:cNvPr id="66" name="正方形/長方形 65"/>
          <p:cNvSpPr/>
          <p:nvPr/>
        </p:nvSpPr>
        <p:spPr>
          <a:xfrm>
            <a:off x="545465" y="3701609"/>
            <a:ext cx="2144358" cy="3177358"/>
          </a:xfrm>
          <a:prstGeom prst="rect">
            <a:avLst/>
          </a:prstGeom>
          <a:solidFill>
            <a:schemeClr val="accent2">
              <a:lumMod val="20000"/>
              <a:lumOff val="80000"/>
            </a:schemeClr>
          </a:solidFill>
          <a:ln w="38100">
            <a:solidFill>
              <a:srgbClr val="E146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角丸四角形 66"/>
          <p:cNvSpPr/>
          <p:nvPr/>
        </p:nvSpPr>
        <p:spPr>
          <a:xfrm>
            <a:off x="798596" y="4594886"/>
            <a:ext cx="1638096" cy="1642986"/>
          </a:xfrm>
          <a:prstGeom prst="roundRect">
            <a:avLst>
              <a:gd name="adj" fmla="val 6816"/>
            </a:avLst>
          </a:prstGeom>
          <a:solidFill>
            <a:schemeClr val="bg1"/>
          </a:solid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pic>
        <p:nvPicPr>
          <p:cNvPr id="68" name="図 67"/>
          <p:cNvPicPr>
            <a:picLocks noChangeAspect="1"/>
          </p:cNvPicPr>
          <p:nvPr/>
        </p:nvPicPr>
        <p:blipFill>
          <a:blip r:embed="rId5"/>
          <a:stretch>
            <a:fillRect/>
          </a:stretch>
        </p:blipFill>
        <p:spPr>
          <a:xfrm>
            <a:off x="1027094" y="4825829"/>
            <a:ext cx="1181100" cy="1181100"/>
          </a:xfrm>
          <a:prstGeom prst="rect">
            <a:avLst/>
          </a:prstGeom>
        </p:spPr>
      </p:pic>
      <p:sp>
        <p:nvSpPr>
          <p:cNvPr id="69" name="正方形/長方形 68"/>
          <p:cNvSpPr/>
          <p:nvPr/>
        </p:nvSpPr>
        <p:spPr>
          <a:xfrm>
            <a:off x="545465" y="3701609"/>
            <a:ext cx="2144358" cy="518936"/>
          </a:xfrm>
          <a:prstGeom prst="rect">
            <a:avLst/>
          </a:prstGeom>
          <a:solidFill>
            <a:srgbClr val="E146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ja-JP" altLang="en-US" sz="1400" b="1">
                <a:solidFill>
                  <a:schemeClr val="bg1"/>
                </a:solidFill>
              </a:rPr>
              <a:t>本日の解説ページ</a:t>
            </a:r>
          </a:p>
        </p:txBody>
      </p:sp>
      <p:sp>
        <p:nvSpPr>
          <p:cNvPr id="70" name="正方形/長方形 69"/>
          <p:cNvSpPr/>
          <p:nvPr/>
        </p:nvSpPr>
        <p:spPr>
          <a:xfrm>
            <a:off x="2849094" y="3108844"/>
            <a:ext cx="1861486" cy="215444"/>
          </a:xfrm>
          <a:prstGeom prst="rect">
            <a:avLst/>
          </a:prstGeom>
          <a:effectLst/>
        </p:spPr>
        <p:txBody>
          <a:bodyPr wrap="square" lIns="0" tIns="0" rIns="0" bIns="0" anchor="ctr" anchorCtr="0">
            <a:spAutoFit/>
          </a:bodyPr>
          <a:lstStyle/>
          <a:p>
            <a:pPr algn="ctr"/>
            <a:r>
              <a:rPr lang="ja-JP" altLang="en-US" sz="1400" b="1" dirty="0">
                <a:solidFill>
                  <a:srgbClr val="E14639"/>
                </a:solidFill>
              </a:rPr>
              <a:t>本日のメイン解説者</a:t>
            </a:r>
          </a:p>
        </p:txBody>
      </p:sp>
      <p:grpSp>
        <p:nvGrpSpPr>
          <p:cNvPr id="71" name="図形グループ 70"/>
          <p:cNvGrpSpPr/>
          <p:nvPr/>
        </p:nvGrpSpPr>
        <p:grpSpPr>
          <a:xfrm>
            <a:off x="539837" y="3230854"/>
            <a:ext cx="6480000" cy="0"/>
            <a:chOff x="384743" y="3230854"/>
            <a:chExt cx="6797730" cy="0"/>
          </a:xfrm>
        </p:grpSpPr>
        <p:cxnSp>
          <p:nvCxnSpPr>
            <p:cNvPr id="72" name="直線コネクタ 71"/>
            <p:cNvCxnSpPr/>
            <p:nvPr/>
          </p:nvCxnSpPr>
          <p:spPr>
            <a:xfrm flipH="1">
              <a:off x="4662473" y="3230854"/>
              <a:ext cx="2520000" cy="0"/>
            </a:xfrm>
            <a:prstGeom prst="line">
              <a:avLst/>
            </a:prstGeom>
            <a:ln w="12700">
              <a:solidFill>
                <a:srgbClr val="E14639"/>
              </a:solidFill>
              <a:prstDash val="solid"/>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flipH="1">
              <a:off x="384743" y="3230854"/>
              <a:ext cx="2520000" cy="0"/>
            </a:xfrm>
            <a:prstGeom prst="line">
              <a:avLst/>
            </a:prstGeom>
            <a:ln w="12700">
              <a:solidFill>
                <a:srgbClr val="E14639"/>
              </a:solidFill>
              <a:prstDash val="solid"/>
            </a:ln>
          </p:spPr>
          <p:style>
            <a:lnRef idx="1">
              <a:schemeClr val="accent1"/>
            </a:lnRef>
            <a:fillRef idx="0">
              <a:schemeClr val="accent1"/>
            </a:fillRef>
            <a:effectRef idx="0">
              <a:schemeClr val="accent1"/>
            </a:effectRef>
            <a:fontRef idx="minor">
              <a:schemeClr val="tx1"/>
            </a:fontRef>
          </p:style>
        </p:cxnSp>
      </p:grpSp>
      <p:sp>
        <p:nvSpPr>
          <p:cNvPr id="76" name="正方形/長方形 75"/>
          <p:cNvSpPr/>
          <p:nvPr/>
        </p:nvSpPr>
        <p:spPr>
          <a:xfrm>
            <a:off x="2886135" y="5594536"/>
            <a:ext cx="1946693" cy="599883"/>
          </a:xfrm>
          <a:prstGeom prst="rect">
            <a:avLst/>
          </a:prstGeom>
          <a:solidFill>
            <a:srgbClr val="E146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78" name="正方形/長方形 77"/>
          <p:cNvSpPr/>
          <p:nvPr/>
        </p:nvSpPr>
        <p:spPr>
          <a:xfrm>
            <a:off x="5073144" y="5594536"/>
            <a:ext cx="1946693" cy="599883"/>
          </a:xfrm>
          <a:prstGeom prst="rect">
            <a:avLst/>
          </a:prstGeom>
          <a:solidFill>
            <a:srgbClr val="E1463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80" name="直線コネクタ 79"/>
          <p:cNvCxnSpPr/>
          <p:nvPr/>
        </p:nvCxnSpPr>
        <p:spPr>
          <a:xfrm>
            <a:off x="4959333" y="3701609"/>
            <a:ext cx="0" cy="3177358"/>
          </a:xfrm>
          <a:prstGeom prst="line">
            <a:avLst/>
          </a:prstGeom>
          <a:ln w="127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2" name="正方形/長方形 81"/>
          <p:cNvSpPr/>
          <p:nvPr/>
        </p:nvSpPr>
        <p:spPr>
          <a:xfrm>
            <a:off x="2881462" y="6324969"/>
            <a:ext cx="1951366" cy="553998"/>
          </a:xfrm>
          <a:prstGeom prst="rect">
            <a:avLst/>
          </a:prstGeom>
          <a:effectLst/>
        </p:spPr>
        <p:txBody>
          <a:bodyPr wrap="square" lIns="0" tIns="0" rIns="0" bIns="0" anchor="t" anchorCtr="0">
            <a:spAutoFit/>
          </a:bodyPr>
          <a:lstStyle/>
          <a:p>
            <a:r>
              <a:rPr lang="ja-JP" altLang="en-US" sz="600" b="1" dirty="0">
                <a:solidFill>
                  <a:schemeClr val="tx1">
                    <a:lumMod val="85000"/>
                    <a:lumOff val="15000"/>
                  </a:schemeClr>
                </a:solidFill>
              </a:rPr>
              <a:t>［本日の見どころ］</a:t>
            </a:r>
            <a:endParaRPr lang="ja-JP" altLang="en-US" sz="600" dirty="0">
              <a:solidFill>
                <a:schemeClr val="tx1">
                  <a:lumMod val="85000"/>
                  <a:lumOff val="15000"/>
                </a:schemeClr>
              </a:solidFill>
            </a:endParaRPr>
          </a:p>
          <a:p>
            <a:r>
              <a:rPr lang="ja-JP" altLang="en-US" sz="600" dirty="0">
                <a:solidFill>
                  <a:schemeClr val="tx1">
                    <a:lumMod val="85000"/>
                    <a:lumOff val="15000"/>
                  </a:schemeClr>
                </a:solidFill>
              </a:rPr>
              <a:t>ルネサンス期イタリアの画家ラファエロ・サンティのもっとも有名な絵画の一つ「アテナイの学堂」。盛期ルネサンスの古典的精神を見事に具現化したものと言える。今回のツアーではその背景を含めたラファエロの思いを解説します。</a:t>
            </a:r>
          </a:p>
        </p:txBody>
      </p:sp>
      <p:sp>
        <p:nvSpPr>
          <p:cNvPr id="84" name="正方形/長方形 83"/>
          <p:cNvSpPr/>
          <p:nvPr/>
        </p:nvSpPr>
        <p:spPr>
          <a:xfrm>
            <a:off x="5085839" y="6324969"/>
            <a:ext cx="1946462" cy="553998"/>
          </a:xfrm>
          <a:prstGeom prst="rect">
            <a:avLst/>
          </a:prstGeom>
          <a:effectLst/>
        </p:spPr>
        <p:txBody>
          <a:bodyPr wrap="square" lIns="0" tIns="0" rIns="0" bIns="0" anchor="t" anchorCtr="0">
            <a:spAutoFit/>
          </a:bodyPr>
          <a:lstStyle/>
          <a:p>
            <a:r>
              <a:rPr lang="ja-JP" altLang="en-US" sz="600" b="1" dirty="0">
                <a:solidFill>
                  <a:schemeClr val="tx1">
                    <a:lumMod val="85000"/>
                    <a:lumOff val="15000"/>
                  </a:schemeClr>
                </a:solidFill>
              </a:rPr>
              <a:t>［本日の見どころ］</a:t>
            </a:r>
            <a:endParaRPr lang="ja-JP" altLang="en-US" sz="600" dirty="0">
              <a:solidFill>
                <a:schemeClr val="tx1">
                  <a:lumMod val="85000"/>
                  <a:lumOff val="15000"/>
                </a:schemeClr>
              </a:solidFill>
            </a:endParaRPr>
          </a:p>
          <a:p>
            <a:r>
              <a:rPr lang="ja-JP" altLang="en-US" sz="600" dirty="0">
                <a:solidFill>
                  <a:schemeClr val="tx1">
                    <a:lumMod val="85000"/>
                    <a:lumOff val="15000"/>
                  </a:schemeClr>
                </a:solidFill>
              </a:rPr>
              <a:t>収蔵品展では、幕末を生きた狩野派の画家たちをご紹介します。 江戸後期の京都画壇を牽引し、近代にも受け継がれていく円山四条派にも大きな足跡を残す時代の転換期における、多様な創作と挑戦をどうぞお楽しみください。</a:t>
            </a:r>
          </a:p>
        </p:txBody>
      </p:sp>
      <p:sp>
        <p:nvSpPr>
          <p:cNvPr id="115" name="正方形/長方形 114"/>
          <p:cNvSpPr/>
          <p:nvPr/>
        </p:nvSpPr>
        <p:spPr>
          <a:xfrm>
            <a:off x="2886135" y="3701608"/>
            <a:ext cx="1933878" cy="18929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7" name="正方形/長方形 126"/>
          <p:cNvSpPr/>
          <p:nvPr/>
        </p:nvSpPr>
        <p:spPr>
          <a:xfrm>
            <a:off x="5073144" y="3701608"/>
            <a:ext cx="1946693" cy="189292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47" name="図形グループ 146"/>
          <p:cNvGrpSpPr/>
          <p:nvPr/>
        </p:nvGrpSpPr>
        <p:grpSpPr>
          <a:xfrm>
            <a:off x="2969775" y="5711183"/>
            <a:ext cx="859679" cy="359657"/>
            <a:chOff x="3974244" y="3775167"/>
            <a:chExt cx="859679" cy="359657"/>
          </a:xfrm>
        </p:grpSpPr>
        <p:sp>
          <p:nvSpPr>
            <p:cNvPr id="151" name="正方形/長方形 150"/>
            <p:cNvSpPr/>
            <p:nvPr/>
          </p:nvSpPr>
          <p:spPr>
            <a:xfrm>
              <a:off x="3974245" y="3775167"/>
              <a:ext cx="859678" cy="92333"/>
            </a:xfrm>
            <a:prstGeom prst="rect">
              <a:avLst/>
            </a:prstGeom>
            <a:effectLst/>
          </p:spPr>
          <p:txBody>
            <a:bodyPr wrap="square" lIns="0" tIns="0" rIns="0" bIns="0" anchor="t" anchorCtr="0">
              <a:spAutoFit/>
            </a:bodyPr>
            <a:lstStyle/>
            <a:p>
              <a:r>
                <a:rPr lang="ja-JP" altLang="en-US" sz="600" dirty="0">
                  <a:solidFill>
                    <a:schemeClr val="bg1"/>
                  </a:solidFill>
                </a:rPr>
                <a:t>美術館長</a:t>
              </a:r>
            </a:p>
          </p:txBody>
        </p:sp>
        <p:sp>
          <p:nvSpPr>
            <p:cNvPr id="152" name="正方形/長方形 151"/>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solidFill>
                    <a:schemeClr val="bg1"/>
                  </a:solidFill>
                </a:rPr>
                <a:t>有田 昭吾</a:t>
              </a:r>
            </a:p>
          </p:txBody>
        </p:sp>
        <p:sp>
          <p:nvSpPr>
            <p:cNvPr id="153" name="正方形/長方形 152"/>
            <p:cNvSpPr/>
            <p:nvPr/>
          </p:nvSpPr>
          <p:spPr>
            <a:xfrm>
              <a:off x="3974245" y="3918522"/>
              <a:ext cx="229798" cy="61555"/>
            </a:xfrm>
            <a:prstGeom prst="rect">
              <a:avLst/>
            </a:prstGeom>
            <a:effectLst/>
          </p:spPr>
          <p:txBody>
            <a:bodyPr wrap="square" lIns="0" tIns="0" rIns="0" bIns="0" anchor="t" anchorCtr="0">
              <a:spAutoFit/>
            </a:bodyPr>
            <a:lstStyle/>
            <a:p>
              <a:pPr algn="ctr"/>
              <a:r>
                <a:rPr lang="ja-JP" altLang="en-US" sz="400" dirty="0">
                  <a:solidFill>
                    <a:schemeClr val="bg1"/>
                  </a:solidFill>
                </a:rPr>
                <a:t>ありた</a:t>
              </a:r>
              <a:r>
                <a:rPr lang="en-US" altLang="ja-JP" sz="400" dirty="0">
                  <a:solidFill>
                    <a:schemeClr val="bg1"/>
                  </a:solidFill>
                </a:rPr>
                <a:t> </a:t>
              </a:r>
              <a:endParaRPr lang="ja-JP" altLang="en-US" sz="400" dirty="0">
                <a:solidFill>
                  <a:schemeClr val="bg1"/>
                </a:solidFill>
              </a:endParaRPr>
            </a:p>
          </p:txBody>
        </p:sp>
        <p:sp>
          <p:nvSpPr>
            <p:cNvPr id="154" name="正方形/長方形 153"/>
            <p:cNvSpPr/>
            <p:nvPr/>
          </p:nvSpPr>
          <p:spPr>
            <a:xfrm>
              <a:off x="4267361" y="3918522"/>
              <a:ext cx="248522" cy="61555"/>
            </a:xfrm>
            <a:prstGeom prst="rect">
              <a:avLst/>
            </a:prstGeom>
            <a:effectLst/>
          </p:spPr>
          <p:txBody>
            <a:bodyPr wrap="square" lIns="0" tIns="0" rIns="0" bIns="0" anchor="t" anchorCtr="0">
              <a:spAutoFit/>
            </a:bodyPr>
            <a:lstStyle/>
            <a:p>
              <a:pPr algn="ctr"/>
              <a:r>
                <a:rPr lang="en-US" altLang="ja-JP" sz="400" dirty="0">
                  <a:solidFill>
                    <a:schemeClr val="bg1"/>
                  </a:solidFill>
                </a:rPr>
                <a:t> </a:t>
              </a:r>
              <a:r>
                <a:rPr lang="ja-JP" altLang="en-US" sz="400" dirty="0">
                  <a:solidFill>
                    <a:schemeClr val="bg1"/>
                  </a:solidFill>
                </a:rPr>
                <a:t>しょうご</a:t>
              </a:r>
            </a:p>
          </p:txBody>
        </p:sp>
      </p:grpSp>
      <p:grpSp>
        <p:nvGrpSpPr>
          <p:cNvPr id="155" name="図形グループ 154"/>
          <p:cNvGrpSpPr/>
          <p:nvPr/>
        </p:nvGrpSpPr>
        <p:grpSpPr>
          <a:xfrm>
            <a:off x="5156785" y="5711183"/>
            <a:ext cx="859679" cy="359657"/>
            <a:chOff x="3974244" y="3775167"/>
            <a:chExt cx="859679" cy="359657"/>
          </a:xfrm>
        </p:grpSpPr>
        <p:sp>
          <p:nvSpPr>
            <p:cNvPr id="156" name="正方形/長方形 155"/>
            <p:cNvSpPr/>
            <p:nvPr/>
          </p:nvSpPr>
          <p:spPr>
            <a:xfrm>
              <a:off x="3974245" y="3775167"/>
              <a:ext cx="859678" cy="92333"/>
            </a:xfrm>
            <a:prstGeom prst="rect">
              <a:avLst/>
            </a:prstGeom>
            <a:effectLst/>
          </p:spPr>
          <p:txBody>
            <a:bodyPr wrap="square" lIns="0" tIns="0" rIns="0" bIns="0" anchor="t" anchorCtr="0">
              <a:spAutoFit/>
            </a:bodyPr>
            <a:lstStyle/>
            <a:p>
              <a:r>
                <a:rPr lang="ja-JP" altLang="en-US" sz="600" dirty="0">
                  <a:solidFill>
                    <a:schemeClr val="bg1"/>
                  </a:solidFill>
                </a:rPr>
                <a:t>復元士</a:t>
              </a:r>
            </a:p>
          </p:txBody>
        </p:sp>
        <p:sp>
          <p:nvSpPr>
            <p:cNvPr id="157" name="正方形/長方形 156"/>
            <p:cNvSpPr/>
            <p:nvPr/>
          </p:nvSpPr>
          <p:spPr>
            <a:xfrm>
              <a:off x="3974244" y="3980936"/>
              <a:ext cx="859679" cy="153888"/>
            </a:xfrm>
            <a:prstGeom prst="rect">
              <a:avLst/>
            </a:prstGeom>
            <a:effectLst/>
          </p:spPr>
          <p:txBody>
            <a:bodyPr wrap="square" lIns="0" tIns="0" rIns="0" bIns="0" anchor="t" anchorCtr="0">
              <a:spAutoFit/>
            </a:bodyPr>
            <a:lstStyle/>
            <a:p>
              <a:r>
                <a:rPr lang="ja-JP" altLang="en-US" sz="1000" b="1" dirty="0">
                  <a:solidFill>
                    <a:schemeClr val="bg1"/>
                  </a:solidFill>
                </a:rPr>
                <a:t>小平 香里</a:t>
              </a:r>
            </a:p>
          </p:txBody>
        </p:sp>
        <p:sp>
          <p:nvSpPr>
            <p:cNvPr id="158" name="正方形/長方形 157"/>
            <p:cNvSpPr/>
            <p:nvPr/>
          </p:nvSpPr>
          <p:spPr>
            <a:xfrm>
              <a:off x="3974244" y="3918522"/>
              <a:ext cx="229799" cy="61107"/>
            </a:xfrm>
            <a:prstGeom prst="rect">
              <a:avLst/>
            </a:prstGeom>
            <a:effectLst/>
          </p:spPr>
          <p:txBody>
            <a:bodyPr wrap="square" lIns="0" tIns="0" rIns="0" bIns="0" anchor="t" anchorCtr="0">
              <a:spAutoFit/>
            </a:bodyPr>
            <a:lstStyle/>
            <a:p>
              <a:pPr algn="ctr"/>
              <a:r>
                <a:rPr lang="ja-JP" altLang="en-US" sz="400" dirty="0">
                  <a:solidFill>
                    <a:schemeClr val="bg1"/>
                  </a:solidFill>
                </a:rPr>
                <a:t>こひら</a:t>
              </a:r>
            </a:p>
          </p:txBody>
        </p:sp>
        <p:sp>
          <p:nvSpPr>
            <p:cNvPr id="159" name="正方形/長方形 158"/>
            <p:cNvSpPr/>
            <p:nvPr/>
          </p:nvSpPr>
          <p:spPr>
            <a:xfrm>
              <a:off x="4267360" y="3918522"/>
              <a:ext cx="242993" cy="61107"/>
            </a:xfrm>
            <a:prstGeom prst="rect">
              <a:avLst/>
            </a:prstGeom>
            <a:effectLst/>
          </p:spPr>
          <p:txBody>
            <a:bodyPr wrap="square" lIns="0" tIns="0" rIns="0" bIns="0" anchor="t" anchorCtr="0">
              <a:spAutoFit/>
            </a:bodyPr>
            <a:lstStyle/>
            <a:p>
              <a:pPr algn="ctr"/>
              <a:r>
                <a:rPr lang="ja-JP" altLang="en-US" sz="400" dirty="0">
                  <a:solidFill>
                    <a:schemeClr val="bg1"/>
                  </a:solidFill>
                </a:rPr>
                <a:t>かおり</a:t>
              </a:r>
            </a:p>
          </p:txBody>
        </p:sp>
      </p:grpSp>
      <p:pic>
        <p:nvPicPr>
          <p:cNvPr id="185" name="図 184"/>
          <p:cNvPicPr>
            <a:picLocks noChangeAspect="1"/>
          </p:cNvPicPr>
          <p:nvPr/>
        </p:nvPicPr>
        <p:blipFill>
          <a:blip r:embed="rId6"/>
          <a:stretch>
            <a:fillRect/>
          </a:stretch>
        </p:blipFill>
        <p:spPr>
          <a:xfrm>
            <a:off x="108037" y="76036"/>
            <a:ext cx="863600" cy="304800"/>
          </a:xfrm>
          <a:prstGeom prst="rect">
            <a:avLst/>
          </a:prstGeom>
        </p:spPr>
      </p:pic>
      <p:pic>
        <p:nvPicPr>
          <p:cNvPr id="186" name="図 18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22235" y="7694082"/>
            <a:ext cx="800100" cy="908050"/>
          </a:xfrm>
          <a:prstGeom prst="rect">
            <a:avLst/>
          </a:prstGeom>
        </p:spPr>
      </p:pic>
      <p:pic>
        <p:nvPicPr>
          <p:cNvPr id="187" name="図 18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287617" y="7719740"/>
            <a:ext cx="692150" cy="520700"/>
          </a:xfrm>
          <a:prstGeom prst="rect">
            <a:avLst/>
          </a:prstGeom>
        </p:spPr>
      </p:pic>
    </p:spTree>
    <p:extLst>
      <p:ext uri="{BB962C8B-B14F-4D97-AF65-F5344CB8AC3E}">
        <p14:creationId xmlns:p14="http://schemas.microsoft.com/office/powerpoint/2010/main" val="28354915"/>
      </p:ext>
    </p:extLst>
  </p:cSld>
  <p:clrMapOvr>
    <a:masterClrMapping/>
  </p:clrMapOvr>
</p:sld>
</file>

<file path=ppt/theme/theme1.xml><?xml version="1.0" encoding="utf-8"?>
<a:theme xmlns:a="http://schemas.openxmlformats.org/drawingml/2006/main" name="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r">
          <a:defRPr kumimoji="1" sz="1200"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551</TotalTime>
  <Words>608</Words>
  <Application>Microsoft Office PowerPoint</Application>
  <PresentationFormat>ユーザー設定</PresentationFormat>
  <Paragraphs>54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-apple-system</vt:lpstr>
      <vt:lpstr>Yu Mincho</vt:lpstr>
      <vt:lpstr>Arial</vt:lpstr>
      <vt:lpstr>Calibri</vt:lpstr>
      <vt:lpstr>ホワイト</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Office365</dc:creator>
  <cp:lastModifiedBy>林 真利</cp:lastModifiedBy>
  <cp:revision>45</cp:revision>
  <dcterms:created xsi:type="dcterms:W3CDTF">2019-12-19T08:08:49Z</dcterms:created>
  <dcterms:modified xsi:type="dcterms:W3CDTF">2021-09-06T03:09:42Z</dcterms:modified>
</cp:coreProperties>
</file>