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8" r:id="rId2"/>
    <p:sldId id="259" r:id="rId3"/>
  </p:sldIdLst>
  <p:sldSz cx="7559675" cy="1069181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4639"/>
    <a:srgbClr val="0D3290"/>
    <a:srgbClr val="093090"/>
    <a:srgbClr val="0061A9"/>
    <a:srgbClr val="005CA7"/>
    <a:srgbClr val="008EC4"/>
    <a:srgbClr val="0092C6"/>
    <a:srgbClr val="0096FF"/>
    <a:srgbClr val="1CB8E8"/>
    <a:srgbClr val="1DBDE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05"/>
    <p:restoredTop sz="97604"/>
  </p:normalViewPr>
  <p:slideViewPr>
    <p:cSldViewPr snapToGrid="0" snapToObjects="1">
      <p:cViewPr>
        <p:scale>
          <a:sx n="96" d="100"/>
          <a:sy n="96" d="100"/>
        </p:scale>
        <p:origin x="2562" y="-14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2215954"/>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755934" rtl="0" eaLnBrk="1" latinLnBrk="0" hangingPunct="1">
        <a:lnSpc>
          <a:spcPct val="90000"/>
        </a:lnSpc>
        <a:spcBef>
          <a:spcPct val="0"/>
        </a:spcBef>
        <a:buNone/>
        <a:defRPr kumimoji="1"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p:bodyStyle>
    <p:otherStyle>
      <a:defPPr>
        <a:defRPr lang="en-US"/>
      </a:defPPr>
      <a:lvl1pPr marL="0" algn="l" defTabSz="755934" rtl="0" eaLnBrk="1" latinLnBrk="0" hangingPunct="1">
        <a:defRPr kumimoji="1" sz="1488" kern="1200">
          <a:solidFill>
            <a:schemeClr val="tx1"/>
          </a:solidFill>
          <a:latin typeface="+mn-lt"/>
          <a:ea typeface="+mn-ea"/>
          <a:cs typeface="+mn-cs"/>
        </a:defRPr>
      </a:lvl1pPr>
      <a:lvl2pPr marL="377967" algn="l" defTabSz="755934" rtl="0" eaLnBrk="1" latinLnBrk="0" hangingPunct="1">
        <a:defRPr kumimoji="1" sz="1488" kern="1200">
          <a:solidFill>
            <a:schemeClr val="tx1"/>
          </a:solidFill>
          <a:latin typeface="+mn-lt"/>
          <a:ea typeface="+mn-ea"/>
          <a:cs typeface="+mn-cs"/>
        </a:defRPr>
      </a:lvl2pPr>
      <a:lvl3pPr marL="755934" algn="l" defTabSz="755934" rtl="0" eaLnBrk="1" latinLnBrk="0" hangingPunct="1">
        <a:defRPr kumimoji="1" sz="1488" kern="1200">
          <a:solidFill>
            <a:schemeClr val="tx1"/>
          </a:solidFill>
          <a:latin typeface="+mn-lt"/>
          <a:ea typeface="+mn-ea"/>
          <a:cs typeface="+mn-cs"/>
        </a:defRPr>
      </a:lvl3pPr>
      <a:lvl4pPr marL="1133902" algn="l" defTabSz="755934" rtl="0" eaLnBrk="1" latinLnBrk="0" hangingPunct="1">
        <a:defRPr kumimoji="1" sz="1488" kern="1200">
          <a:solidFill>
            <a:schemeClr val="tx1"/>
          </a:solidFill>
          <a:latin typeface="+mn-lt"/>
          <a:ea typeface="+mn-ea"/>
          <a:cs typeface="+mn-cs"/>
        </a:defRPr>
      </a:lvl4pPr>
      <a:lvl5pPr marL="1511869" algn="l" defTabSz="755934" rtl="0" eaLnBrk="1" latinLnBrk="0" hangingPunct="1">
        <a:defRPr kumimoji="1" sz="1488" kern="1200">
          <a:solidFill>
            <a:schemeClr val="tx1"/>
          </a:solidFill>
          <a:latin typeface="+mn-lt"/>
          <a:ea typeface="+mn-ea"/>
          <a:cs typeface="+mn-cs"/>
        </a:defRPr>
      </a:lvl5pPr>
      <a:lvl6pPr marL="1889836" algn="l" defTabSz="755934" rtl="0" eaLnBrk="1" latinLnBrk="0" hangingPunct="1">
        <a:defRPr kumimoji="1" sz="1488" kern="1200">
          <a:solidFill>
            <a:schemeClr val="tx1"/>
          </a:solidFill>
          <a:latin typeface="+mn-lt"/>
          <a:ea typeface="+mn-ea"/>
          <a:cs typeface="+mn-cs"/>
        </a:defRPr>
      </a:lvl6pPr>
      <a:lvl7pPr marL="2267803" algn="l" defTabSz="755934" rtl="0" eaLnBrk="1" latinLnBrk="0" hangingPunct="1">
        <a:defRPr kumimoji="1" sz="1488" kern="1200">
          <a:solidFill>
            <a:schemeClr val="tx1"/>
          </a:solidFill>
          <a:latin typeface="+mn-lt"/>
          <a:ea typeface="+mn-ea"/>
          <a:cs typeface="+mn-cs"/>
        </a:defRPr>
      </a:lvl7pPr>
      <a:lvl8pPr marL="2645771" algn="l" defTabSz="755934" rtl="0" eaLnBrk="1" latinLnBrk="0" hangingPunct="1">
        <a:defRPr kumimoji="1" sz="1488" kern="1200">
          <a:solidFill>
            <a:schemeClr val="tx1"/>
          </a:solidFill>
          <a:latin typeface="+mn-lt"/>
          <a:ea typeface="+mn-ea"/>
          <a:cs typeface="+mn-cs"/>
        </a:defRPr>
      </a:lvl8pPr>
      <a:lvl9pPr marL="3023738" algn="l" defTabSz="755934" rtl="0" eaLnBrk="1" latinLnBrk="0" hangingPunct="1">
        <a:defRPr kumimoji="1"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emf"/><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emf"/><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2.emf"/><Relationship Id="rId7" Type="http://schemas.openxmlformats.org/officeDocument/2006/relationships/image" Target="../media/image15.png"/><Relationship Id="rId2" Type="http://schemas.openxmlformats.org/officeDocument/2006/relationships/image" Target="../media/image11.emf"/><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0.emf"/><Relationship Id="rId4" Type="http://schemas.openxmlformats.org/officeDocument/2006/relationships/image" Target="../media/image13.png"/><Relationship Id="rId9"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図 35"/>
          <p:cNvPicPr>
            <a:picLocks noChangeAspect="1"/>
          </p:cNvPicPr>
          <p:nvPr/>
        </p:nvPicPr>
        <p:blipFill>
          <a:blip r:embed="rId2"/>
          <a:stretch>
            <a:fillRect/>
          </a:stretch>
        </p:blipFill>
        <p:spPr>
          <a:xfrm>
            <a:off x="1587" y="7821417"/>
            <a:ext cx="7556500" cy="1447800"/>
          </a:xfrm>
          <a:prstGeom prst="rect">
            <a:avLst/>
          </a:prstGeom>
        </p:spPr>
      </p:pic>
      <p:pic>
        <p:nvPicPr>
          <p:cNvPr id="9" name="図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9783" y="7997890"/>
            <a:ext cx="622300" cy="1174750"/>
          </a:xfrm>
          <a:prstGeom prst="rect">
            <a:avLst/>
          </a:prstGeom>
        </p:spPr>
      </p:pic>
      <p:cxnSp>
        <p:nvCxnSpPr>
          <p:cNvPr id="41" name="直線コネクタ 40"/>
          <p:cNvCxnSpPr/>
          <p:nvPr/>
        </p:nvCxnSpPr>
        <p:spPr>
          <a:xfrm flipH="1">
            <a:off x="4015011" y="6717237"/>
            <a:ext cx="2959096" cy="0"/>
          </a:xfrm>
          <a:prstGeom prst="line">
            <a:avLst/>
          </a:prstGeom>
          <a:ln w="19050">
            <a:gradFill flip="none" rotWithShape="1">
              <a:gsLst>
                <a:gs pos="0">
                  <a:srgbClr val="0096FF"/>
                </a:gs>
                <a:gs pos="100000">
                  <a:schemeClr val="accent5">
                    <a:lumMod val="20000"/>
                    <a:lumOff val="80000"/>
                  </a:schemeClr>
                </a:gs>
              </a:gsLst>
              <a:lin ang="10800000" scaled="0"/>
              <a:tileRect/>
            </a:gradFill>
          </a:ln>
        </p:spPr>
        <p:style>
          <a:lnRef idx="1">
            <a:schemeClr val="accent1"/>
          </a:lnRef>
          <a:fillRef idx="0">
            <a:schemeClr val="accent1"/>
          </a:fillRef>
          <a:effectRef idx="0">
            <a:schemeClr val="accent1"/>
          </a:effectRef>
          <a:fontRef idx="minor">
            <a:schemeClr val="tx1"/>
          </a:fontRef>
        </p:style>
      </p:cxnSp>
      <p:sp>
        <p:nvSpPr>
          <p:cNvPr id="49" name="対角する 2 つの角を切り取った四角形 48"/>
          <p:cNvSpPr/>
          <p:nvPr/>
        </p:nvSpPr>
        <p:spPr>
          <a:xfrm>
            <a:off x="534928" y="522514"/>
            <a:ext cx="6497598" cy="4582170"/>
          </a:xfrm>
          <a:prstGeom prst="snip2Diag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ja-JP" altLang="en-US" dirty="0">
              <a:solidFill>
                <a:schemeClr val="bg1">
                  <a:lumMod val="50000"/>
                </a:schemeClr>
              </a:solidFill>
            </a:endParaRPr>
          </a:p>
        </p:txBody>
      </p:sp>
      <p:sp>
        <p:nvSpPr>
          <p:cNvPr id="3" name="正方形/長方形 2"/>
          <p:cNvSpPr/>
          <p:nvPr/>
        </p:nvSpPr>
        <p:spPr>
          <a:xfrm>
            <a:off x="967185" y="1524551"/>
            <a:ext cx="4649403" cy="492443"/>
          </a:xfrm>
          <a:prstGeom prst="rect">
            <a:avLst/>
          </a:prstGeom>
          <a:effectLst/>
        </p:spPr>
        <p:txBody>
          <a:bodyPr wrap="square" lIns="0" tIns="0" rIns="0" bIns="0" anchor="ctr" anchorCtr="0">
            <a:spAutoFit/>
          </a:bodyPr>
          <a:lstStyle/>
          <a:p>
            <a:r>
              <a:rPr lang="ja-JP" altLang="en-US" sz="3200" b="1">
                <a:solidFill>
                  <a:schemeClr val="bg1"/>
                </a:solidFill>
                <a:effectLst>
                  <a:outerShdw blurRad="177800" dist="38100" dir="2700000" algn="tl" rotWithShape="0">
                    <a:prstClr val="black">
                      <a:alpha val="70000"/>
                    </a:prstClr>
                  </a:outerShdw>
                </a:effectLst>
              </a:rPr>
              <a:t>にぎやかな場所でも</a:t>
            </a:r>
            <a:endParaRPr lang="ja-JP" altLang="en-US" sz="3200" b="1" dirty="0">
              <a:solidFill>
                <a:schemeClr val="bg1"/>
              </a:solidFill>
              <a:effectLst>
                <a:outerShdw blurRad="177800" dist="38100" dir="2700000" algn="tl" rotWithShape="0">
                  <a:prstClr val="black">
                    <a:alpha val="70000"/>
                  </a:prstClr>
                </a:outerShdw>
              </a:effectLst>
            </a:endParaRPr>
          </a:p>
        </p:txBody>
      </p:sp>
      <p:sp>
        <p:nvSpPr>
          <p:cNvPr id="4" name="正方形/長方形 3"/>
          <p:cNvSpPr/>
          <p:nvPr/>
        </p:nvSpPr>
        <p:spPr>
          <a:xfrm>
            <a:off x="967186" y="2169793"/>
            <a:ext cx="5492597" cy="553998"/>
          </a:xfrm>
          <a:prstGeom prst="rect">
            <a:avLst/>
          </a:prstGeom>
          <a:effectLst/>
        </p:spPr>
        <p:txBody>
          <a:bodyPr wrap="square" lIns="0" tIns="0" rIns="0" bIns="0" anchor="ctr" anchorCtr="0">
            <a:spAutoFit/>
          </a:bodyPr>
          <a:lstStyle/>
          <a:p>
            <a:r>
              <a:rPr lang="ja-JP" altLang="en-US" sz="3600" b="1" dirty="0">
                <a:solidFill>
                  <a:schemeClr val="bg1"/>
                </a:solidFill>
                <a:effectLst>
                  <a:outerShdw blurRad="177800" dist="38100" dir="2700000" algn="tl" rotWithShape="0">
                    <a:prstClr val="black">
                      <a:alpha val="70000"/>
                    </a:prstClr>
                  </a:outerShdw>
                </a:effectLst>
              </a:rPr>
              <a:t>講演がはっきり聴ける！</a:t>
            </a:r>
          </a:p>
        </p:txBody>
      </p:sp>
      <p:sp>
        <p:nvSpPr>
          <p:cNvPr id="10" name="正方形/長方形 9"/>
          <p:cNvSpPr/>
          <p:nvPr/>
        </p:nvSpPr>
        <p:spPr>
          <a:xfrm>
            <a:off x="534928" y="5363510"/>
            <a:ext cx="5081660" cy="246221"/>
          </a:xfrm>
          <a:prstGeom prst="rect">
            <a:avLst/>
          </a:prstGeom>
          <a:effectLst/>
        </p:spPr>
        <p:txBody>
          <a:bodyPr wrap="square" lIns="0" tIns="0" rIns="0" bIns="0" anchor="ctr" anchorCtr="0">
            <a:spAutoFit/>
          </a:bodyPr>
          <a:lstStyle/>
          <a:p>
            <a:r>
              <a:rPr lang="ja-JP" altLang="en-US" sz="1600" b="1" spc="-150" dirty="0">
                <a:solidFill>
                  <a:srgbClr val="093090"/>
                </a:solidFill>
              </a:rPr>
              <a:t>講演と解説が同時に聴ける！だから講演がもっとわかる！</a:t>
            </a:r>
          </a:p>
        </p:txBody>
      </p:sp>
      <p:sp>
        <p:nvSpPr>
          <p:cNvPr id="11" name="正方形/長方形 10"/>
          <p:cNvSpPr/>
          <p:nvPr/>
        </p:nvSpPr>
        <p:spPr>
          <a:xfrm>
            <a:off x="534928" y="5701121"/>
            <a:ext cx="4033898" cy="484748"/>
          </a:xfrm>
          <a:prstGeom prst="rect">
            <a:avLst/>
          </a:prstGeom>
          <a:effectLst/>
        </p:spPr>
        <p:txBody>
          <a:bodyPr wrap="square" lIns="0" tIns="0" rIns="0" bIns="0" anchor="t" anchorCtr="0">
            <a:spAutoFit/>
          </a:bodyPr>
          <a:lstStyle/>
          <a:p>
            <a:pPr>
              <a:lnSpc>
                <a:spcPct val="150000"/>
              </a:lnSpc>
            </a:pPr>
            <a:r>
              <a:rPr lang="ja-JP" altLang="en-US" sz="700" dirty="0"/>
              <a:t>講演会では、興味深い話を聞けるけど、講演内容でわかりずらいことがあったり、周りの声や雑音で聴き取れないこともしばしば・・・。でも大丈夫！講演内容をスマホから聴けるこのサービスなら、興味深い講演会を賑やかな場所でもしっかり聞き取れます。</a:t>
            </a:r>
          </a:p>
        </p:txBody>
      </p:sp>
      <p:sp>
        <p:nvSpPr>
          <p:cNvPr id="12" name="正方形/長方形 11"/>
          <p:cNvSpPr/>
          <p:nvPr/>
        </p:nvSpPr>
        <p:spPr>
          <a:xfrm>
            <a:off x="534928" y="6828919"/>
            <a:ext cx="1803730" cy="629211"/>
          </a:xfrm>
          <a:prstGeom prst="rect">
            <a:avLst/>
          </a:prstGeom>
          <a:effectLst/>
        </p:spPr>
        <p:txBody>
          <a:bodyPr wrap="square" lIns="0" tIns="0" rIns="0" bIns="0" anchor="t" anchorCtr="0">
            <a:spAutoFit/>
          </a:bodyPr>
          <a:lstStyle/>
          <a:p>
            <a:pPr>
              <a:lnSpc>
                <a:spcPct val="150000"/>
              </a:lnSpc>
            </a:pPr>
            <a:r>
              <a:rPr lang="ja-JP" altLang="en-US" sz="700" dirty="0"/>
              <a:t>講演中に、どういう意味だったのか、詳しい事例など聴いていてもわからないシーンも、解説を聴けばよく理解でき、講演会をもっと楽しめます。</a:t>
            </a:r>
          </a:p>
        </p:txBody>
      </p:sp>
      <p:sp>
        <p:nvSpPr>
          <p:cNvPr id="13" name="正方形/長方形 12"/>
          <p:cNvSpPr/>
          <p:nvPr/>
        </p:nvSpPr>
        <p:spPr>
          <a:xfrm>
            <a:off x="4015012" y="6828919"/>
            <a:ext cx="1803730" cy="484748"/>
          </a:xfrm>
          <a:prstGeom prst="rect">
            <a:avLst/>
          </a:prstGeom>
          <a:effectLst/>
        </p:spPr>
        <p:txBody>
          <a:bodyPr wrap="square" lIns="0" tIns="0" rIns="0" bIns="0" anchor="t" anchorCtr="0">
            <a:spAutoFit/>
          </a:bodyPr>
          <a:lstStyle/>
          <a:p>
            <a:pPr>
              <a:lnSpc>
                <a:spcPct val="150000"/>
              </a:lnSpc>
            </a:pPr>
            <a:r>
              <a:rPr lang="ja-JP" altLang="en-US" sz="700" dirty="0"/>
              <a:t>お手持ちのスマートフォンやタブレットとイヤフォンだけで講演解説を聞くことができ、特別な受信機は不要です。</a:t>
            </a:r>
          </a:p>
        </p:txBody>
      </p:sp>
      <p:sp>
        <p:nvSpPr>
          <p:cNvPr id="14" name="正方形/長方形 13"/>
          <p:cNvSpPr/>
          <p:nvPr/>
        </p:nvSpPr>
        <p:spPr>
          <a:xfrm>
            <a:off x="534928" y="6410037"/>
            <a:ext cx="2894112" cy="215444"/>
          </a:xfrm>
          <a:prstGeom prst="rect">
            <a:avLst/>
          </a:prstGeom>
          <a:effectLst/>
        </p:spPr>
        <p:txBody>
          <a:bodyPr wrap="square" lIns="0" tIns="0" rIns="0" bIns="0" anchor="ctr" anchorCtr="0">
            <a:spAutoFit/>
          </a:bodyPr>
          <a:lstStyle/>
          <a:p>
            <a:r>
              <a:rPr lang="ja-JP" altLang="en-US" sz="1400" b="1" dirty="0">
                <a:solidFill>
                  <a:srgbClr val="093090"/>
                </a:solidFill>
              </a:rPr>
              <a:t>講演会の内容がより詳しく聴ける！</a:t>
            </a:r>
          </a:p>
        </p:txBody>
      </p:sp>
      <p:sp>
        <p:nvSpPr>
          <p:cNvPr id="15" name="正方形/長方形 14"/>
          <p:cNvSpPr/>
          <p:nvPr/>
        </p:nvSpPr>
        <p:spPr>
          <a:xfrm>
            <a:off x="4015011" y="6410037"/>
            <a:ext cx="2885852" cy="215444"/>
          </a:xfrm>
          <a:prstGeom prst="rect">
            <a:avLst/>
          </a:prstGeom>
          <a:effectLst/>
        </p:spPr>
        <p:txBody>
          <a:bodyPr wrap="square" lIns="0" tIns="0" rIns="0" bIns="0" anchor="ctr" anchorCtr="0">
            <a:spAutoFit/>
          </a:bodyPr>
          <a:lstStyle/>
          <a:p>
            <a:r>
              <a:rPr lang="ja-JP" altLang="en-US" sz="1400" b="1">
                <a:solidFill>
                  <a:srgbClr val="093090"/>
                </a:solidFill>
              </a:rPr>
              <a:t>お手持ちのスマートフォンで聞ける</a:t>
            </a:r>
            <a:endParaRPr lang="ja-JP" altLang="en-US" sz="1400" b="1" dirty="0">
              <a:solidFill>
                <a:srgbClr val="093090"/>
              </a:solidFill>
            </a:endParaRPr>
          </a:p>
        </p:txBody>
      </p:sp>
      <p:sp>
        <p:nvSpPr>
          <p:cNvPr id="37" name="正方形/長方形 36"/>
          <p:cNvSpPr/>
          <p:nvPr/>
        </p:nvSpPr>
        <p:spPr>
          <a:xfrm>
            <a:off x="534928" y="8412930"/>
            <a:ext cx="3732969" cy="715581"/>
          </a:xfrm>
          <a:prstGeom prst="rect">
            <a:avLst/>
          </a:prstGeom>
          <a:effectLst/>
        </p:spPr>
        <p:txBody>
          <a:bodyPr wrap="square" lIns="0" tIns="0" rIns="0" bIns="0" anchor="t" anchorCtr="0">
            <a:spAutoFit/>
          </a:bodyPr>
          <a:lstStyle/>
          <a:p>
            <a:pPr>
              <a:lnSpc>
                <a:spcPct val="150000"/>
              </a:lnSpc>
            </a:pPr>
            <a:r>
              <a:rPr lang="ja-JP" altLang="en-US" sz="700" dirty="0">
                <a:solidFill>
                  <a:schemeClr val="bg1"/>
                </a:solidFill>
              </a:rPr>
              <a:t>お手持ちのスマートフォンで専用ページにアクセスするだけ！</a:t>
            </a:r>
          </a:p>
          <a:p>
            <a:pPr>
              <a:lnSpc>
                <a:spcPct val="150000"/>
              </a:lnSpc>
            </a:pPr>
            <a:r>
              <a:rPr lang="ja-JP" altLang="en-US" sz="700" dirty="0">
                <a:solidFill>
                  <a:schemeClr val="bg1"/>
                </a:solidFill>
              </a:rPr>
              <a:t>無料でどなたでも簡単にご利用いただけます。</a:t>
            </a:r>
          </a:p>
          <a:p>
            <a:pPr>
              <a:lnSpc>
                <a:spcPct val="150000"/>
              </a:lnSpc>
            </a:pPr>
            <a:r>
              <a:rPr lang="en-US" altLang="ja-JP" sz="500" dirty="0">
                <a:solidFill>
                  <a:schemeClr val="bg1"/>
                </a:solidFill>
              </a:rPr>
              <a:t>※</a:t>
            </a:r>
            <a:r>
              <a:rPr lang="ja-JP" altLang="en-US" sz="500" dirty="0">
                <a:solidFill>
                  <a:schemeClr val="bg1"/>
                </a:solidFill>
              </a:rPr>
              <a:t>専用ページへのアクセスは会場内掲示、配布している</a:t>
            </a:r>
            <a:r>
              <a:rPr lang="en-US" altLang="ja-JP" sz="500" dirty="0">
                <a:solidFill>
                  <a:schemeClr val="bg1"/>
                </a:solidFill>
              </a:rPr>
              <a:t>QR</a:t>
            </a:r>
            <a:r>
              <a:rPr lang="ja-JP" altLang="en-US" sz="500" dirty="0">
                <a:solidFill>
                  <a:schemeClr val="bg1"/>
                </a:solidFill>
              </a:rPr>
              <a:t>コードからアクセスいただけます。</a:t>
            </a:r>
          </a:p>
          <a:p>
            <a:pPr>
              <a:lnSpc>
                <a:spcPct val="150000"/>
              </a:lnSpc>
            </a:pPr>
            <a:r>
              <a:rPr lang="ja-JP" altLang="en-US" sz="700" dirty="0">
                <a:solidFill>
                  <a:schemeClr val="bg1"/>
                </a:solidFill>
              </a:rPr>
              <a:t>本サービスは無料ですが、通信費</a:t>
            </a:r>
            <a:r>
              <a:rPr lang="en-US" altLang="ja-JP" sz="700" baseline="30000" dirty="0">
                <a:solidFill>
                  <a:schemeClr val="bg1"/>
                </a:solidFill>
              </a:rPr>
              <a:t>※</a:t>
            </a:r>
            <a:r>
              <a:rPr lang="ja-JP" altLang="en-US" sz="700" dirty="0">
                <a:solidFill>
                  <a:schemeClr val="bg1"/>
                </a:solidFill>
              </a:rPr>
              <a:t>は別途必要です。</a:t>
            </a:r>
            <a:endParaRPr lang="en-US" altLang="ja-JP" sz="700" dirty="0">
              <a:solidFill>
                <a:schemeClr val="bg1"/>
              </a:solidFill>
            </a:endParaRPr>
          </a:p>
          <a:p>
            <a:pPr>
              <a:lnSpc>
                <a:spcPct val="150000"/>
              </a:lnSpc>
            </a:pPr>
            <a:r>
              <a:rPr lang="en-US" altLang="ja-JP" sz="500" dirty="0">
                <a:solidFill>
                  <a:schemeClr val="bg1"/>
                </a:solidFill>
              </a:rPr>
              <a:t>※LTE</a:t>
            </a:r>
            <a:r>
              <a:rPr lang="ja-JP" altLang="en-US" sz="500" dirty="0">
                <a:solidFill>
                  <a:schemeClr val="bg1"/>
                </a:solidFill>
              </a:rPr>
              <a:t>による通信量の目安として</a:t>
            </a:r>
            <a:r>
              <a:rPr lang="en-US" altLang="ja-JP" sz="500" dirty="0">
                <a:solidFill>
                  <a:schemeClr val="bg1"/>
                </a:solidFill>
              </a:rPr>
              <a:t>1</a:t>
            </a:r>
            <a:r>
              <a:rPr lang="ja-JP" altLang="en-US" sz="500" dirty="0">
                <a:solidFill>
                  <a:schemeClr val="bg1"/>
                </a:solidFill>
              </a:rPr>
              <a:t>時間の聴取で</a:t>
            </a:r>
            <a:r>
              <a:rPr lang="en-US" altLang="ja-JP" sz="500" dirty="0">
                <a:solidFill>
                  <a:schemeClr val="bg1"/>
                </a:solidFill>
              </a:rPr>
              <a:t>0.04</a:t>
            </a:r>
            <a:r>
              <a:rPr lang="ja-JP" altLang="en-US" sz="500" dirty="0">
                <a:solidFill>
                  <a:schemeClr val="bg1"/>
                </a:solidFill>
              </a:rPr>
              <a:t>ギガバイト程度</a:t>
            </a:r>
          </a:p>
        </p:txBody>
      </p:sp>
      <p:sp>
        <p:nvSpPr>
          <p:cNvPr id="38" name="正方形/長方形 37"/>
          <p:cNvSpPr/>
          <p:nvPr/>
        </p:nvSpPr>
        <p:spPr>
          <a:xfrm>
            <a:off x="534930" y="7994048"/>
            <a:ext cx="2389128" cy="215444"/>
          </a:xfrm>
          <a:prstGeom prst="rect">
            <a:avLst/>
          </a:prstGeom>
          <a:effectLst/>
        </p:spPr>
        <p:txBody>
          <a:bodyPr wrap="square" lIns="0" tIns="0" rIns="0" bIns="0" anchor="ctr" anchorCtr="0">
            <a:spAutoFit/>
          </a:bodyPr>
          <a:lstStyle/>
          <a:p>
            <a:r>
              <a:rPr lang="en-US" altLang="ja-JP" sz="1400" b="1" dirty="0" err="1">
                <a:solidFill>
                  <a:schemeClr val="bg1"/>
                </a:solidFill>
              </a:rPr>
              <a:t>PlatCast</a:t>
            </a:r>
            <a:r>
              <a:rPr lang="ja-JP" altLang="en-US" sz="1400" b="1" dirty="0">
                <a:solidFill>
                  <a:schemeClr val="bg1"/>
                </a:solidFill>
              </a:rPr>
              <a:t>を利用するには？</a:t>
            </a:r>
          </a:p>
        </p:txBody>
      </p:sp>
      <p:sp>
        <p:nvSpPr>
          <p:cNvPr id="48" name="正方形/長方形 47"/>
          <p:cNvSpPr/>
          <p:nvPr/>
        </p:nvSpPr>
        <p:spPr>
          <a:xfrm>
            <a:off x="1909274" y="10211051"/>
            <a:ext cx="3741127" cy="329577"/>
          </a:xfrm>
          <a:prstGeom prst="rect">
            <a:avLst/>
          </a:prstGeom>
          <a:effectLst/>
        </p:spPr>
        <p:txBody>
          <a:bodyPr wrap="square" lIns="0" tIns="0" rIns="0" bIns="0" anchor="t" anchorCtr="0">
            <a:spAutoFit/>
          </a:bodyPr>
          <a:lstStyle/>
          <a:p>
            <a:pPr algn="ctr">
              <a:lnSpc>
                <a:spcPct val="150000"/>
              </a:lnSpc>
            </a:pPr>
            <a:r>
              <a:rPr lang="en-US" altLang="ja-JP" sz="800" b="0" i="0" dirty="0" err="1">
                <a:solidFill>
                  <a:srgbClr val="242424"/>
                </a:solidFill>
                <a:effectLst/>
                <a:latin typeface="-apple-system"/>
              </a:rPr>
              <a:t>PlatCast</a:t>
            </a:r>
            <a:r>
              <a:rPr lang="ja-JP" altLang="en-US" sz="800" b="0" i="0" dirty="0">
                <a:solidFill>
                  <a:srgbClr val="242424"/>
                </a:solidFill>
                <a:effectLst/>
                <a:latin typeface="-apple-system"/>
              </a:rPr>
              <a:t>は株式会社アイ・オー・データ機器が提供中の音声配信サービスです。 </a:t>
            </a:r>
            <a:br>
              <a:rPr lang="ja-JP" altLang="en-US" sz="800" dirty="0"/>
            </a:br>
            <a:endParaRPr lang="ja-JP" altLang="en-US" sz="700" dirty="0"/>
          </a:p>
        </p:txBody>
      </p:sp>
      <p:grpSp>
        <p:nvGrpSpPr>
          <p:cNvPr id="5" name="図形グループ 4"/>
          <p:cNvGrpSpPr/>
          <p:nvPr/>
        </p:nvGrpSpPr>
        <p:grpSpPr>
          <a:xfrm>
            <a:off x="5192221" y="4178970"/>
            <a:ext cx="1854200" cy="1854200"/>
            <a:chOff x="5192221" y="4508573"/>
            <a:chExt cx="1854200" cy="1854200"/>
          </a:xfrm>
        </p:grpSpPr>
        <p:pic>
          <p:nvPicPr>
            <p:cNvPr id="35" name="図 34"/>
            <p:cNvPicPr>
              <a:picLocks noChangeAspect="1"/>
            </p:cNvPicPr>
            <p:nvPr/>
          </p:nvPicPr>
          <p:blipFill>
            <a:blip r:embed="rId4"/>
            <a:stretch>
              <a:fillRect/>
            </a:stretch>
          </p:blipFill>
          <p:spPr>
            <a:xfrm>
              <a:off x="5192221" y="4508573"/>
              <a:ext cx="1854200" cy="1854200"/>
            </a:xfrm>
            <a:prstGeom prst="rect">
              <a:avLst/>
            </a:prstGeom>
          </p:spPr>
        </p:pic>
        <p:sp>
          <p:nvSpPr>
            <p:cNvPr id="26" name="正方形/長方形 25"/>
            <p:cNvSpPr/>
            <p:nvPr/>
          </p:nvSpPr>
          <p:spPr>
            <a:xfrm>
              <a:off x="5616588" y="5301912"/>
              <a:ext cx="1087306" cy="107722"/>
            </a:xfrm>
            <a:prstGeom prst="rect">
              <a:avLst/>
            </a:prstGeom>
            <a:effectLst/>
          </p:spPr>
          <p:txBody>
            <a:bodyPr wrap="square" lIns="0" tIns="0" rIns="0" bIns="0" anchor="ctr" anchorCtr="0">
              <a:spAutoFit/>
            </a:bodyPr>
            <a:lstStyle/>
            <a:p>
              <a:pPr algn="ctr"/>
              <a:r>
                <a:rPr lang="ja-JP" altLang="en-US" sz="700" b="1" dirty="0">
                  <a:solidFill>
                    <a:schemeClr val="bg1"/>
                  </a:solidFill>
                </a:rPr>
                <a:t>ご利用頂けます！</a:t>
              </a:r>
            </a:p>
          </p:txBody>
        </p:sp>
        <p:sp>
          <p:nvSpPr>
            <p:cNvPr id="27" name="正方形/長方形 26"/>
            <p:cNvSpPr/>
            <p:nvPr/>
          </p:nvSpPr>
          <p:spPr>
            <a:xfrm>
              <a:off x="5364278" y="5461508"/>
              <a:ext cx="1591926" cy="92333"/>
            </a:xfrm>
            <a:prstGeom prst="rect">
              <a:avLst/>
            </a:prstGeom>
            <a:effectLst/>
          </p:spPr>
          <p:txBody>
            <a:bodyPr wrap="square" lIns="0" tIns="0" rIns="0" bIns="0" anchor="ctr" anchorCtr="0">
              <a:spAutoFit/>
            </a:bodyPr>
            <a:lstStyle/>
            <a:p>
              <a:pPr algn="ctr"/>
              <a:r>
                <a:rPr lang="ja-JP" altLang="en-US" sz="600" b="1">
                  <a:solidFill>
                    <a:schemeClr val="bg1"/>
                  </a:solidFill>
                </a:rPr>
                <a:t>スマートフォン向け音声</a:t>
              </a:r>
              <a:r>
                <a:rPr lang="ja-JP" altLang="en-US" sz="600" b="1" dirty="0">
                  <a:solidFill>
                    <a:schemeClr val="bg1"/>
                  </a:solidFill>
                </a:rPr>
                <a:t>実況配信サービス</a:t>
              </a:r>
            </a:p>
          </p:txBody>
        </p:sp>
        <p:sp>
          <p:nvSpPr>
            <p:cNvPr id="29" name="正方形/長方形 28"/>
            <p:cNvSpPr/>
            <p:nvPr/>
          </p:nvSpPr>
          <p:spPr>
            <a:xfrm>
              <a:off x="5616588" y="4920018"/>
              <a:ext cx="1087306" cy="369332"/>
            </a:xfrm>
            <a:prstGeom prst="rect">
              <a:avLst/>
            </a:prstGeom>
            <a:effectLst/>
          </p:spPr>
          <p:txBody>
            <a:bodyPr wrap="square" lIns="0" tIns="0" rIns="0" bIns="0" anchor="ctr" anchorCtr="0">
              <a:spAutoFit/>
            </a:bodyPr>
            <a:lstStyle/>
            <a:p>
              <a:pPr algn="ctr"/>
              <a:r>
                <a:rPr lang="ja-JP" altLang="en-US" sz="2400" b="1" dirty="0">
                  <a:solidFill>
                    <a:srgbClr val="FFFF00"/>
                  </a:solidFill>
                </a:rPr>
                <a:t>無料</a:t>
              </a:r>
              <a:r>
                <a:rPr lang="ja-JP" altLang="en-US" b="1" dirty="0">
                  <a:solidFill>
                    <a:schemeClr val="bg1"/>
                  </a:solidFill>
                </a:rPr>
                <a:t>で</a:t>
              </a:r>
              <a:endParaRPr lang="ja-JP" altLang="en-US" sz="800" b="1" dirty="0">
                <a:solidFill>
                  <a:schemeClr val="bg1"/>
                </a:solidFill>
              </a:endParaRPr>
            </a:p>
          </p:txBody>
        </p:sp>
        <p:cxnSp>
          <p:nvCxnSpPr>
            <p:cNvPr id="31" name="直線コネクタ 30"/>
            <p:cNvCxnSpPr/>
            <p:nvPr/>
          </p:nvCxnSpPr>
          <p:spPr>
            <a:xfrm flipH="1">
              <a:off x="6623623" y="5230287"/>
              <a:ext cx="80271" cy="18125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a:off x="5576452" y="5230287"/>
              <a:ext cx="80271" cy="18125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2" name="図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58748" y="5632001"/>
              <a:ext cx="914400" cy="196850"/>
            </a:xfrm>
            <a:prstGeom prst="rect">
              <a:avLst/>
            </a:prstGeom>
          </p:spPr>
        </p:pic>
      </p:grpSp>
      <p:pic>
        <p:nvPicPr>
          <p:cNvPr id="16" name="図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58978" y="6868041"/>
            <a:ext cx="1035050" cy="685800"/>
          </a:xfrm>
          <a:prstGeom prst="rect">
            <a:avLst/>
          </a:prstGeom>
        </p:spPr>
      </p:pic>
      <p:pic>
        <p:nvPicPr>
          <p:cNvPr id="17" name="図 1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92051" y="6820081"/>
            <a:ext cx="895350" cy="730250"/>
          </a:xfrm>
          <a:prstGeom prst="rect">
            <a:avLst/>
          </a:prstGeom>
        </p:spPr>
      </p:pic>
      <p:pic>
        <p:nvPicPr>
          <p:cNvPr id="18" name="図 1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61723" y="7991540"/>
            <a:ext cx="622300" cy="1181100"/>
          </a:xfrm>
          <a:prstGeom prst="rect">
            <a:avLst/>
          </a:prstGeom>
        </p:spPr>
      </p:pic>
      <p:pic>
        <p:nvPicPr>
          <p:cNvPr id="19" name="図 1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98053" y="7991540"/>
            <a:ext cx="641350" cy="1181100"/>
          </a:xfrm>
          <a:prstGeom prst="rect">
            <a:avLst/>
          </a:prstGeom>
        </p:spPr>
      </p:pic>
      <p:cxnSp>
        <p:nvCxnSpPr>
          <p:cNvPr id="50" name="直線コネクタ 49"/>
          <p:cNvCxnSpPr/>
          <p:nvPr/>
        </p:nvCxnSpPr>
        <p:spPr>
          <a:xfrm flipH="1">
            <a:off x="534931" y="8298008"/>
            <a:ext cx="2959097" cy="0"/>
          </a:xfrm>
          <a:prstGeom prst="line">
            <a:avLst/>
          </a:prstGeom>
          <a:ln w="19050">
            <a:gradFill flip="none" rotWithShape="1">
              <a:gsLst>
                <a:gs pos="0">
                  <a:schemeClr val="bg1"/>
                </a:gs>
                <a:gs pos="100000">
                  <a:schemeClr val="bg1">
                    <a:alpha val="0"/>
                  </a:schemeClr>
                </a:gs>
              </a:gsLst>
              <a:lin ang="10800000" scaled="0"/>
              <a:tileRect/>
            </a:gradFill>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flipH="1">
            <a:off x="534932" y="6717237"/>
            <a:ext cx="2959096" cy="0"/>
          </a:xfrm>
          <a:prstGeom prst="line">
            <a:avLst/>
          </a:prstGeom>
          <a:ln w="19050">
            <a:gradFill flip="none" rotWithShape="1">
              <a:gsLst>
                <a:gs pos="0">
                  <a:srgbClr val="0096FF"/>
                </a:gs>
                <a:gs pos="100000">
                  <a:schemeClr val="accent5">
                    <a:lumMod val="20000"/>
                    <a:lumOff val="80000"/>
                  </a:schemeClr>
                </a:gs>
              </a:gsLst>
              <a:lin ang="10800000" scaled="0"/>
              <a:tileRect/>
            </a:gradFill>
          </a:ln>
        </p:spPr>
        <p:style>
          <a:lnRef idx="1">
            <a:schemeClr val="accent1"/>
          </a:lnRef>
          <a:fillRef idx="0">
            <a:schemeClr val="accent1"/>
          </a:fillRef>
          <a:effectRef idx="0">
            <a:schemeClr val="accent1"/>
          </a:effectRef>
          <a:fontRef idx="minor">
            <a:schemeClr val="tx1"/>
          </a:fontRef>
        </p:style>
      </p:cxnSp>
      <p:sp>
        <p:nvSpPr>
          <p:cNvPr id="53" name="三角形 52"/>
          <p:cNvSpPr/>
          <p:nvPr/>
        </p:nvSpPr>
        <p:spPr>
          <a:xfrm rot="5400000">
            <a:off x="5259266" y="8539365"/>
            <a:ext cx="169894" cy="918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三角形 53"/>
          <p:cNvSpPr/>
          <p:nvPr/>
        </p:nvSpPr>
        <p:spPr>
          <a:xfrm rot="5400000">
            <a:off x="6214646" y="8539365"/>
            <a:ext cx="169894" cy="918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8" name="図 5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688083" y="1468721"/>
            <a:ext cx="1211992" cy="698300"/>
          </a:xfrm>
          <a:prstGeom prst="rect">
            <a:avLst/>
          </a:prstGeom>
          <a:effectLst>
            <a:outerShdw blurRad="50800" dist="38100" dir="2700000" algn="tl" rotWithShape="0">
              <a:prstClr val="black">
                <a:alpha val="40000"/>
              </a:prstClr>
            </a:outerShdw>
          </a:effectLst>
        </p:spPr>
      </p:pic>
      <p:pic>
        <p:nvPicPr>
          <p:cNvPr id="39" name="図 38"/>
          <p:cNvPicPr>
            <a:picLocks noChangeAspect="1"/>
          </p:cNvPicPr>
          <p:nvPr/>
        </p:nvPicPr>
        <p:blipFill>
          <a:blip r:embed="rId11"/>
          <a:stretch>
            <a:fillRect/>
          </a:stretch>
        </p:blipFill>
        <p:spPr>
          <a:xfrm>
            <a:off x="716756" y="677313"/>
            <a:ext cx="863600" cy="304800"/>
          </a:xfrm>
          <a:prstGeom prst="rect">
            <a:avLst/>
          </a:prstGeom>
        </p:spPr>
      </p:pic>
    </p:spTree>
    <p:extLst>
      <p:ext uri="{BB962C8B-B14F-4D97-AF65-F5344CB8AC3E}">
        <p14:creationId xmlns:p14="http://schemas.microsoft.com/office/powerpoint/2010/main" val="263359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1 つの角を切り取った四角形 94"/>
          <p:cNvSpPr/>
          <p:nvPr/>
        </p:nvSpPr>
        <p:spPr>
          <a:xfrm flipH="1">
            <a:off x="2974782" y="3492379"/>
            <a:ext cx="4041289" cy="208800"/>
          </a:xfrm>
          <a:prstGeom prst="snip1Rect">
            <a:avLst>
              <a:gd name="adj" fmla="val 50000"/>
            </a:avLst>
          </a:prstGeom>
          <a:gradFill flip="none" rotWithShape="1">
            <a:gsLst>
              <a:gs pos="0">
                <a:srgbClr val="008EC4"/>
              </a:gs>
              <a:gs pos="50000">
                <a:srgbClr val="0061A9"/>
              </a:gs>
              <a:gs pos="100000">
                <a:srgbClr val="0D3290"/>
              </a:gs>
            </a:gsLst>
            <a:lin ang="81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72000" numCol="1" spcCol="0" rtlCol="0" fromWordArt="0" anchor="ctr" anchorCtr="0" forceAA="0" compatLnSpc="1">
            <a:prstTxWarp prst="textNoShape">
              <a:avLst/>
            </a:prstTxWarp>
            <a:noAutofit/>
          </a:bodyPr>
          <a:lstStyle/>
          <a:p>
            <a:r>
              <a:rPr lang="en-US" altLang="ja-JP" sz="1200" dirty="0"/>
              <a:t>00:00</a:t>
            </a:r>
            <a:endParaRPr lang="ja-JP" altLang="en-US" sz="1200" dirty="0"/>
          </a:p>
        </p:txBody>
      </p:sp>
      <p:sp>
        <p:nvSpPr>
          <p:cNvPr id="84" name="片側の 2 つの角を切り取った四角形 83"/>
          <p:cNvSpPr/>
          <p:nvPr/>
        </p:nvSpPr>
        <p:spPr>
          <a:xfrm>
            <a:off x="345687" y="-3"/>
            <a:ext cx="6868300" cy="2931459"/>
          </a:xfrm>
          <a:prstGeom prst="snip2SameRect">
            <a:avLst>
              <a:gd name="adj1" fmla="val 0"/>
              <a:gd name="adj2" fmla="val 1743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ja-JP" altLang="en-US" dirty="0">
              <a:solidFill>
                <a:schemeClr val="bg1">
                  <a:lumMod val="50000"/>
                </a:schemeClr>
              </a:solidFill>
            </a:endParaRPr>
          </a:p>
        </p:txBody>
      </p:sp>
      <p:pic>
        <p:nvPicPr>
          <p:cNvPr id="74" name="図 73"/>
          <p:cNvPicPr>
            <a:picLocks noChangeAspect="1"/>
          </p:cNvPicPr>
          <p:nvPr/>
        </p:nvPicPr>
        <p:blipFill>
          <a:blip r:embed="rId2"/>
          <a:stretch>
            <a:fillRect/>
          </a:stretch>
        </p:blipFill>
        <p:spPr>
          <a:xfrm>
            <a:off x="-1" y="7502257"/>
            <a:ext cx="7559675" cy="1300154"/>
          </a:xfrm>
          <a:prstGeom prst="rect">
            <a:avLst/>
          </a:prstGeom>
        </p:spPr>
      </p:pic>
      <p:sp>
        <p:nvSpPr>
          <p:cNvPr id="73" name="正方形/長方形 72"/>
          <p:cNvSpPr/>
          <p:nvPr/>
        </p:nvSpPr>
        <p:spPr>
          <a:xfrm>
            <a:off x="545465" y="3491882"/>
            <a:ext cx="2144358" cy="3387085"/>
          </a:xfrm>
          <a:prstGeom prst="rect">
            <a:avLst/>
          </a:prstGeom>
          <a:solidFill>
            <a:schemeClr val="accent5">
              <a:lumMod val="20000"/>
              <a:lumOff val="80000"/>
            </a:schemeClr>
          </a:solidFill>
          <a:ln w="38100">
            <a:solidFill>
              <a:srgbClr val="0930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3855516" y="3701609"/>
            <a:ext cx="1049501" cy="102197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7" name="正方形/長方形 6"/>
          <p:cNvSpPr/>
          <p:nvPr/>
        </p:nvSpPr>
        <p:spPr>
          <a:xfrm>
            <a:off x="3855516" y="5465537"/>
            <a:ext cx="1049501" cy="102197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正方形/長方形 7"/>
          <p:cNvSpPr/>
          <p:nvPr/>
        </p:nvSpPr>
        <p:spPr>
          <a:xfrm>
            <a:off x="5970336" y="3701609"/>
            <a:ext cx="1049501" cy="102197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8"/>
          <p:cNvSpPr/>
          <p:nvPr/>
        </p:nvSpPr>
        <p:spPr>
          <a:xfrm>
            <a:off x="5970336" y="5465537"/>
            <a:ext cx="1049501" cy="1021976"/>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p:nvSpPr>
        <p:spPr>
          <a:xfrm>
            <a:off x="751042" y="817697"/>
            <a:ext cx="6057590" cy="369332"/>
          </a:xfrm>
          <a:prstGeom prst="rect">
            <a:avLst/>
          </a:prstGeom>
          <a:effectLst/>
        </p:spPr>
        <p:txBody>
          <a:bodyPr wrap="square" lIns="0" tIns="0" rIns="0" bIns="0" anchor="ctr" anchorCtr="0">
            <a:spAutoFit/>
          </a:bodyPr>
          <a:lstStyle/>
          <a:p>
            <a:pPr algn="ctr"/>
            <a:r>
              <a:rPr lang="ja-JP" altLang="en-US" sz="2400" b="1" dirty="0">
                <a:solidFill>
                  <a:srgbClr val="093090"/>
                </a:solidFill>
              </a:rPr>
              <a:t>会場毎の同時配信や限定トークも聴ける！</a:t>
            </a:r>
          </a:p>
        </p:txBody>
      </p:sp>
      <p:sp>
        <p:nvSpPr>
          <p:cNvPr id="12" name="正方形/長方形 11"/>
          <p:cNvSpPr/>
          <p:nvPr/>
        </p:nvSpPr>
        <p:spPr>
          <a:xfrm>
            <a:off x="527374" y="1207455"/>
            <a:ext cx="6504927" cy="393441"/>
          </a:xfrm>
          <a:prstGeom prst="rect">
            <a:avLst/>
          </a:prstGeom>
          <a:effectLst/>
        </p:spPr>
        <p:txBody>
          <a:bodyPr wrap="square" lIns="0" tIns="0" rIns="0" bIns="0" anchor="t" anchorCtr="0">
            <a:spAutoFit/>
          </a:bodyPr>
          <a:lstStyle/>
          <a:p>
            <a:pPr algn="ctr">
              <a:lnSpc>
                <a:spcPct val="150000"/>
              </a:lnSpc>
            </a:pPr>
            <a:r>
              <a:rPr lang="ja-JP" altLang="en-US" sz="900" dirty="0">
                <a:solidFill>
                  <a:schemeClr val="tx1">
                    <a:lumMod val="85000"/>
                    <a:lumOff val="15000"/>
                  </a:schemeClr>
                </a:solidFill>
              </a:rPr>
              <a:t>本会では会場毎で様々な講演を行っています。音声配信は同時配信しているので、会場の違う講演も聴くことができます。</a:t>
            </a:r>
          </a:p>
          <a:p>
            <a:pPr algn="ctr">
              <a:lnSpc>
                <a:spcPct val="150000"/>
              </a:lnSpc>
            </a:pPr>
            <a:r>
              <a:rPr lang="ja-JP" altLang="en-US" sz="900" dirty="0">
                <a:solidFill>
                  <a:schemeClr val="tx1">
                    <a:lumMod val="85000"/>
                    <a:lumOff val="15000"/>
                  </a:schemeClr>
                </a:solidFill>
              </a:rPr>
              <a:t>講演内容からプレゼンターの裏話まで、普段は決して聞けない“ココだけの話”が聴けるかも！？</a:t>
            </a:r>
          </a:p>
        </p:txBody>
      </p:sp>
      <p:sp>
        <p:nvSpPr>
          <p:cNvPr id="13" name="角丸四角形 12"/>
          <p:cNvSpPr/>
          <p:nvPr/>
        </p:nvSpPr>
        <p:spPr>
          <a:xfrm>
            <a:off x="949430" y="2199721"/>
            <a:ext cx="1785305" cy="281012"/>
          </a:xfrm>
          <a:prstGeom prst="roundRect">
            <a:avLst>
              <a:gd name="adj" fmla="val 50000"/>
            </a:avLst>
          </a:prstGeom>
          <a:solidFill>
            <a:schemeClr val="bg1"/>
          </a:solidFill>
          <a:ln w="22225">
            <a:solidFill>
              <a:srgbClr val="09309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ja-JP" altLang="en-US" sz="800" b="1" dirty="0">
                <a:solidFill>
                  <a:schemeClr val="tx1"/>
                </a:solidFill>
              </a:rPr>
              <a:t>演目からみた裏話</a:t>
            </a:r>
          </a:p>
        </p:txBody>
      </p:sp>
      <p:sp>
        <p:nvSpPr>
          <p:cNvPr id="14" name="角丸四角形 13"/>
          <p:cNvSpPr/>
          <p:nvPr/>
        </p:nvSpPr>
        <p:spPr>
          <a:xfrm>
            <a:off x="949430" y="1759454"/>
            <a:ext cx="1785305" cy="281012"/>
          </a:xfrm>
          <a:prstGeom prst="roundRect">
            <a:avLst>
              <a:gd name="adj" fmla="val 50000"/>
            </a:avLst>
          </a:prstGeom>
          <a:solidFill>
            <a:schemeClr val="bg1"/>
          </a:solidFill>
          <a:ln w="22225">
            <a:solidFill>
              <a:srgbClr val="09309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ja-JP" altLang="en-US" sz="800" b="1" dirty="0">
                <a:solidFill>
                  <a:schemeClr val="tx1"/>
                </a:solidFill>
              </a:rPr>
              <a:t>講演開始前の事前情報</a:t>
            </a:r>
          </a:p>
        </p:txBody>
      </p:sp>
      <p:sp>
        <p:nvSpPr>
          <p:cNvPr id="15" name="角丸四角形 14"/>
          <p:cNvSpPr/>
          <p:nvPr/>
        </p:nvSpPr>
        <p:spPr>
          <a:xfrm>
            <a:off x="2995710" y="2199721"/>
            <a:ext cx="1785305" cy="281012"/>
          </a:xfrm>
          <a:prstGeom prst="roundRect">
            <a:avLst>
              <a:gd name="adj" fmla="val 50000"/>
            </a:avLst>
          </a:prstGeom>
          <a:solidFill>
            <a:schemeClr val="bg1"/>
          </a:solidFill>
          <a:ln w="22225">
            <a:solidFill>
              <a:srgbClr val="09309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ja-JP" altLang="en-US" sz="800" b="1" dirty="0">
                <a:solidFill>
                  <a:schemeClr val="tx1"/>
                </a:solidFill>
              </a:rPr>
              <a:t>みどころやポイント紹介</a:t>
            </a:r>
          </a:p>
        </p:txBody>
      </p:sp>
      <p:sp>
        <p:nvSpPr>
          <p:cNvPr id="16" name="角丸四角形 15"/>
          <p:cNvSpPr/>
          <p:nvPr/>
        </p:nvSpPr>
        <p:spPr>
          <a:xfrm>
            <a:off x="2995710" y="1759454"/>
            <a:ext cx="1785305" cy="281012"/>
          </a:xfrm>
          <a:prstGeom prst="roundRect">
            <a:avLst>
              <a:gd name="adj" fmla="val 50000"/>
            </a:avLst>
          </a:prstGeom>
          <a:solidFill>
            <a:schemeClr val="bg1"/>
          </a:solidFill>
          <a:ln w="22225">
            <a:solidFill>
              <a:srgbClr val="09309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ja-JP" altLang="en-US" sz="800" b="1" dirty="0">
                <a:solidFill>
                  <a:schemeClr val="tx1"/>
                </a:solidFill>
              </a:rPr>
              <a:t>講演内容の解説</a:t>
            </a:r>
          </a:p>
        </p:txBody>
      </p:sp>
      <p:sp>
        <p:nvSpPr>
          <p:cNvPr id="17" name="角丸四角形 16"/>
          <p:cNvSpPr/>
          <p:nvPr/>
        </p:nvSpPr>
        <p:spPr>
          <a:xfrm>
            <a:off x="5104848" y="2199721"/>
            <a:ext cx="1785305" cy="281012"/>
          </a:xfrm>
          <a:prstGeom prst="roundRect">
            <a:avLst>
              <a:gd name="adj" fmla="val 50000"/>
            </a:avLst>
          </a:prstGeom>
          <a:solidFill>
            <a:schemeClr val="bg1"/>
          </a:solidFill>
          <a:ln w="22225">
            <a:solidFill>
              <a:srgbClr val="09309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ja-JP" altLang="en-US" sz="800" b="1" dirty="0">
                <a:solidFill>
                  <a:schemeClr val="tx1"/>
                </a:solidFill>
              </a:rPr>
              <a:t>ファクター毎の総括</a:t>
            </a:r>
          </a:p>
        </p:txBody>
      </p:sp>
      <p:sp>
        <p:nvSpPr>
          <p:cNvPr id="18" name="角丸四角形 17"/>
          <p:cNvSpPr/>
          <p:nvPr/>
        </p:nvSpPr>
        <p:spPr>
          <a:xfrm>
            <a:off x="5104848" y="1759454"/>
            <a:ext cx="1785305" cy="281012"/>
          </a:xfrm>
          <a:prstGeom prst="roundRect">
            <a:avLst>
              <a:gd name="adj" fmla="val 50000"/>
            </a:avLst>
          </a:prstGeom>
          <a:solidFill>
            <a:schemeClr val="bg1"/>
          </a:solidFill>
          <a:ln w="22225">
            <a:solidFill>
              <a:srgbClr val="093090"/>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ja-JP" altLang="en-US" sz="800" b="1" dirty="0">
                <a:solidFill>
                  <a:schemeClr val="tx1"/>
                </a:solidFill>
              </a:rPr>
              <a:t>プレゼンターの経歴・紹介</a:t>
            </a:r>
          </a:p>
        </p:txBody>
      </p:sp>
      <p:sp>
        <p:nvSpPr>
          <p:cNvPr id="20" name="角丸四角形 19"/>
          <p:cNvSpPr/>
          <p:nvPr/>
        </p:nvSpPr>
        <p:spPr>
          <a:xfrm>
            <a:off x="798596" y="4594886"/>
            <a:ext cx="1638096" cy="1642986"/>
          </a:xfrm>
          <a:prstGeom prst="roundRect">
            <a:avLst>
              <a:gd name="adj" fmla="val 6816"/>
            </a:avLst>
          </a:prstGeom>
          <a:solidFill>
            <a:schemeClr val="bg1"/>
          </a:solidFill>
          <a:ln w="635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pic>
        <p:nvPicPr>
          <p:cNvPr id="21" name="図 20"/>
          <p:cNvPicPr>
            <a:picLocks noChangeAspect="1"/>
          </p:cNvPicPr>
          <p:nvPr/>
        </p:nvPicPr>
        <p:blipFill>
          <a:blip r:embed="rId3"/>
          <a:stretch>
            <a:fillRect/>
          </a:stretch>
        </p:blipFill>
        <p:spPr>
          <a:xfrm>
            <a:off x="1027094" y="4825829"/>
            <a:ext cx="1181100" cy="1181100"/>
          </a:xfrm>
          <a:prstGeom prst="rect">
            <a:avLst/>
          </a:prstGeom>
        </p:spPr>
      </p:pic>
      <p:cxnSp>
        <p:nvCxnSpPr>
          <p:cNvPr id="26" name="直線コネクタ 25"/>
          <p:cNvCxnSpPr/>
          <p:nvPr/>
        </p:nvCxnSpPr>
        <p:spPr>
          <a:xfrm flipH="1">
            <a:off x="2971020" y="5136494"/>
            <a:ext cx="4045051" cy="0"/>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7" name="正方形/長方形 26"/>
          <p:cNvSpPr/>
          <p:nvPr/>
        </p:nvSpPr>
        <p:spPr>
          <a:xfrm>
            <a:off x="2971019" y="4798278"/>
            <a:ext cx="4045053" cy="184666"/>
          </a:xfrm>
          <a:prstGeom prst="rect">
            <a:avLst/>
          </a:prstGeom>
          <a:effectLst/>
        </p:spPr>
        <p:txBody>
          <a:bodyPr wrap="square" lIns="0" tIns="0" rIns="0" bIns="0" anchor="t" anchorCtr="0">
            <a:spAutoFit/>
          </a:bodyPr>
          <a:lstStyle/>
          <a:p>
            <a:r>
              <a:rPr lang="ja-JP" altLang="en-US" sz="600" b="1" dirty="0">
                <a:solidFill>
                  <a:schemeClr val="tx1">
                    <a:lumMod val="85000"/>
                    <a:lumOff val="15000"/>
                  </a:schemeClr>
                </a:solidFill>
              </a:rPr>
              <a:t>［講演内容］</a:t>
            </a:r>
          </a:p>
          <a:p>
            <a:r>
              <a:rPr lang="ja-JP" altLang="en-US" sz="600" dirty="0">
                <a:solidFill>
                  <a:schemeClr val="tx1">
                    <a:lumMod val="85000"/>
                    <a:lumOff val="15000"/>
                  </a:schemeClr>
                </a:solidFill>
              </a:rPr>
              <a:t>本日は「</a:t>
            </a:r>
            <a:r>
              <a:rPr lang="en-US" altLang="ja-JP" sz="600" dirty="0">
                <a:solidFill>
                  <a:schemeClr val="tx1">
                    <a:lumMod val="85000"/>
                    <a:lumOff val="15000"/>
                  </a:schemeClr>
                </a:solidFill>
              </a:rPr>
              <a:t>ICT</a:t>
            </a:r>
            <a:r>
              <a:rPr lang="ja-JP" altLang="en-US" sz="600" dirty="0">
                <a:solidFill>
                  <a:schemeClr val="tx1">
                    <a:lumMod val="85000"/>
                    <a:lumOff val="15000"/>
                  </a:schemeClr>
                </a:solidFill>
              </a:rPr>
              <a:t>」をテーマに、若い世代の人材育成のための導入のコツについてご紹介いたします。</a:t>
            </a:r>
          </a:p>
        </p:txBody>
      </p:sp>
      <p:sp>
        <p:nvSpPr>
          <p:cNvPr id="29" name="正方形/長方形 28"/>
          <p:cNvSpPr/>
          <p:nvPr/>
        </p:nvSpPr>
        <p:spPr>
          <a:xfrm>
            <a:off x="2971019" y="6551423"/>
            <a:ext cx="4045053" cy="184666"/>
          </a:xfrm>
          <a:prstGeom prst="rect">
            <a:avLst/>
          </a:prstGeom>
          <a:effectLst/>
        </p:spPr>
        <p:txBody>
          <a:bodyPr wrap="square" lIns="0" tIns="0" rIns="0" bIns="0" anchor="t" anchorCtr="0">
            <a:spAutoFit/>
          </a:bodyPr>
          <a:lstStyle/>
          <a:p>
            <a:r>
              <a:rPr lang="ja-JP" altLang="en-US" sz="600" b="1" dirty="0">
                <a:solidFill>
                  <a:schemeClr val="tx1">
                    <a:lumMod val="85000"/>
                    <a:lumOff val="15000"/>
                  </a:schemeClr>
                </a:solidFill>
              </a:rPr>
              <a:t>［講演内容］</a:t>
            </a:r>
          </a:p>
          <a:p>
            <a:r>
              <a:rPr lang="ja-JP" altLang="en-US" sz="600" dirty="0">
                <a:solidFill>
                  <a:schemeClr val="tx1">
                    <a:lumMod val="85000"/>
                    <a:lumOff val="15000"/>
                  </a:schemeClr>
                </a:solidFill>
              </a:rPr>
              <a:t>中小企業の情報システム化についてゲストをお迎し、ビジネス社会の将来について講演いたします。</a:t>
            </a:r>
          </a:p>
        </p:txBody>
      </p:sp>
      <p:sp>
        <p:nvSpPr>
          <p:cNvPr id="31" name="正方形/長方形 30"/>
          <p:cNvSpPr/>
          <p:nvPr/>
        </p:nvSpPr>
        <p:spPr>
          <a:xfrm>
            <a:off x="2971019" y="3701609"/>
            <a:ext cx="884497" cy="102197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正方形/長方形 31"/>
          <p:cNvSpPr/>
          <p:nvPr/>
        </p:nvSpPr>
        <p:spPr>
          <a:xfrm>
            <a:off x="2971019" y="5465537"/>
            <a:ext cx="884497" cy="102197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正方形/長方形 32"/>
          <p:cNvSpPr/>
          <p:nvPr/>
        </p:nvSpPr>
        <p:spPr>
          <a:xfrm>
            <a:off x="5085839" y="3701609"/>
            <a:ext cx="884497" cy="102197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正方形/長方形 33"/>
          <p:cNvSpPr/>
          <p:nvPr/>
        </p:nvSpPr>
        <p:spPr>
          <a:xfrm>
            <a:off x="5085839" y="5465537"/>
            <a:ext cx="884497" cy="102197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35" name="図形グループ 34"/>
          <p:cNvGrpSpPr/>
          <p:nvPr/>
        </p:nvGrpSpPr>
        <p:grpSpPr>
          <a:xfrm>
            <a:off x="3939156" y="4240348"/>
            <a:ext cx="859679" cy="359657"/>
            <a:chOff x="3974244" y="3775167"/>
            <a:chExt cx="859679" cy="359657"/>
          </a:xfrm>
        </p:grpSpPr>
        <p:sp>
          <p:nvSpPr>
            <p:cNvPr id="36" name="正方形/長方形 35"/>
            <p:cNvSpPr/>
            <p:nvPr/>
          </p:nvSpPr>
          <p:spPr>
            <a:xfrm>
              <a:off x="3974245" y="3775167"/>
              <a:ext cx="859678" cy="92333"/>
            </a:xfrm>
            <a:prstGeom prst="rect">
              <a:avLst/>
            </a:prstGeom>
            <a:effectLst/>
          </p:spPr>
          <p:txBody>
            <a:bodyPr wrap="square" lIns="0" tIns="0" rIns="0" bIns="0" anchor="t" anchorCtr="0">
              <a:spAutoFit/>
            </a:bodyPr>
            <a:lstStyle/>
            <a:p>
              <a:r>
                <a:rPr lang="ja-JP" altLang="en-US" sz="600" dirty="0">
                  <a:solidFill>
                    <a:srgbClr val="093090"/>
                  </a:solidFill>
                </a:rPr>
                <a:t>講演会実行委員</a:t>
              </a:r>
            </a:p>
          </p:txBody>
        </p:sp>
        <p:sp>
          <p:nvSpPr>
            <p:cNvPr id="38" name="正方形/長方形 37"/>
            <p:cNvSpPr/>
            <p:nvPr/>
          </p:nvSpPr>
          <p:spPr>
            <a:xfrm>
              <a:off x="3974244" y="3980936"/>
              <a:ext cx="859679" cy="153888"/>
            </a:xfrm>
            <a:prstGeom prst="rect">
              <a:avLst/>
            </a:prstGeom>
            <a:effectLst/>
          </p:spPr>
          <p:txBody>
            <a:bodyPr wrap="square" lIns="0" tIns="0" rIns="0" bIns="0" anchor="t" anchorCtr="0">
              <a:spAutoFit/>
            </a:bodyPr>
            <a:lstStyle/>
            <a:p>
              <a:r>
                <a:rPr lang="ja-JP" altLang="en-US" sz="1000" b="1" dirty="0">
                  <a:solidFill>
                    <a:srgbClr val="093090"/>
                  </a:solidFill>
                </a:rPr>
                <a:t>小平 香里</a:t>
              </a:r>
            </a:p>
          </p:txBody>
        </p:sp>
        <p:sp>
          <p:nvSpPr>
            <p:cNvPr id="39" name="正方形/長方形 38"/>
            <p:cNvSpPr/>
            <p:nvPr/>
          </p:nvSpPr>
          <p:spPr>
            <a:xfrm>
              <a:off x="3974245" y="3918522"/>
              <a:ext cx="229798" cy="61555"/>
            </a:xfrm>
            <a:prstGeom prst="rect">
              <a:avLst/>
            </a:prstGeom>
            <a:effectLst/>
          </p:spPr>
          <p:txBody>
            <a:bodyPr wrap="square" lIns="0" tIns="0" rIns="0" bIns="0" anchor="t" anchorCtr="0">
              <a:spAutoFit/>
            </a:bodyPr>
            <a:lstStyle/>
            <a:p>
              <a:pPr algn="ctr"/>
              <a:r>
                <a:rPr lang="ja-JP" altLang="en-US" sz="400" dirty="0">
                  <a:solidFill>
                    <a:srgbClr val="093090"/>
                  </a:solidFill>
                </a:rPr>
                <a:t>こひら</a:t>
              </a:r>
            </a:p>
          </p:txBody>
        </p:sp>
        <p:sp>
          <p:nvSpPr>
            <p:cNvPr id="40" name="正方形/長方形 39"/>
            <p:cNvSpPr/>
            <p:nvPr/>
          </p:nvSpPr>
          <p:spPr>
            <a:xfrm>
              <a:off x="4267361" y="3918522"/>
              <a:ext cx="248522" cy="61555"/>
            </a:xfrm>
            <a:prstGeom prst="rect">
              <a:avLst/>
            </a:prstGeom>
            <a:effectLst/>
          </p:spPr>
          <p:txBody>
            <a:bodyPr wrap="square" lIns="0" tIns="0" rIns="0" bIns="0" anchor="t" anchorCtr="0">
              <a:spAutoFit/>
            </a:bodyPr>
            <a:lstStyle/>
            <a:p>
              <a:pPr algn="ctr"/>
              <a:r>
                <a:rPr lang="ja-JP" altLang="en-US" sz="400" dirty="0">
                  <a:solidFill>
                    <a:srgbClr val="093090"/>
                  </a:solidFill>
                </a:rPr>
                <a:t>かおり</a:t>
              </a:r>
            </a:p>
          </p:txBody>
        </p:sp>
      </p:grpSp>
      <p:grpSp>
        <p:nvGrpSpPr>
          <p:cNvPr id="41" name="図形グループ 40"/>
          <p:cNvGrpSpPr/>
          <p:nvPr/>
        </p:nvGrpSpPr>
        <p:grpSpPr>
          <a:xfrm>
            <a:off x="6053977" y="4139403"/>
            <a:ext cx="859679" cy="359657"/>
            <a:chOff x="3974244" y="3775167"/>
            <a:chExt cx="859679" cy="359657"/>
          </a:xfrm>
        </p:grpSpPr>
        <p:sp>
          <p:nvSpPr>
            <p:cNvPr id="42" name="正方形/長方形 41"/>
            <p:cNvSpPr/>
            <p:nvPr/>
          </p:nvSpPr>
          <p:spPr>
            <a:xfrm>
              <a:off x="3974245" y="3775167"/>
              <a:ext cx="859678" cy="92333"/>
            </a:xfrm>
            <a:prstGeom prst="rect">
              <a:avLst/>
            </a:prstGeom>
            <a:effectLst/>
          </p:spPr>
          <p:txBody>
            <a:bodyPr wrap="square" lIns="0" tIns="0" rIns="0" bIns="0" anchor="t" anchorCtr="0">
              <a:spAutoFit/>
            </a:bodyPr>
            <a:lstStyle/>
            <a:p>
              <a:r>
                <a:rPr lang="ja-JP" altLang="en-US" sz="600" dirty="0">
                  <a:solidFill>
                    <a:srgbClr val="093090"/>
                  </a:solidFill>
                </a:rPr>
                <a:t>講演会実行委員長</a:t>
              </a:r>
            </a:p>
          </p:txBody>
        </p:sp>
        <p:sp>
          <p:nvSpPr>
            <p:cNvPr id="44" name="正方形/長方形 43"/>
            <p:cNvSpPr/>
            <p:nvPr/>
          </p:nvSpPr>
          <p:spPr>
            <a:xfrm>
              <a:off x="3974244" y="3980936"/>
              <a:ext cx="859679" cy="153888"/>
            </a:xfrm>
            <a:prstGeom prst="rect">
              <a:avLst/>
            </a:prstGeom>
            <a:effectLst/>
          </p:spPr>
          <p:txBody>
            <a:bodyPr wrap="square" lIns="0" tIns="0" rIns="0" bIns="0" anchor="t" anchorCtr="0">
              <a:spAutoFit/>
            </a:bodyPr>
            <a:lstStyle/>
            <a:p>
              <a:r>
                <a:rPr lang="ja-JP" altLang="en-US" sz="1000" b="1" dirty="0">
                  <a:solidFill>
                    <a:srgbClr val="093090"/>
                  </a:solidFill>
                </a:rPr>
                <a:t>有田 昭吾</a:t>
              </a:r>
            </a:p>
          </p:txBody>
        </p:sp>
        <p:sp>
          <p:nvSpPr>
            <p:cNvPr id="45" name="正方形/長方形 44"/>
            <p:cNvSpPr/>
            <p:nvPr/>
          </p:nvSpPr>
          <p:spPr>
            <a:xfrm>
              <a:off x="3974244" y="3918522"/>
              <a:ext cx="229799" cy="61107"/>
            </a:xfrm>
            <a:prstGeom prst="rect">
              <a:avLst/>
            </a:prstGeom>
            <a:effectLst/>
          </p:spPr>
          <p:txBody>
            <a:bodyPr wrap="square" lIns="0" tIns="0" rIns="0" bIns="0" anchor="t" anchorCtr="0">
              <a:spAutoFit/>
            </a:bodyPr>
            <a:lstStyle/>
            <a:p>
              <a:pPr algn="ctr"/>
              <a:r>
                <a:rPr lang="ja-JP" altLang="en-US" sz="400" dirty="0">
                  <a:solidFill>
                    <a:srgbClr val="093090"/>
                  </a:solidFill>
                </a:rPr>
                <a:t>ありた</a:t>
              </a:r>
            </a:p>
          </p:txBody>
        </p:sp>
        <p:sp>
          <p:nvSpPr>
            <p:cNvPr id="46" name="正方形/長方形 45"/>
            <p:cNvSpPr/>
            <p:nvPr/>
          </p:nvSpPr>
          <p:spPr>
            <a:xfrm>
              <a:off x="4267360" y="3918522"/>
              <a:ext cx="242993" cy="61107"/>
            </a:xfrm>
            <a:prstGeom prst="rect">
              <a:avLst/>
            </a:prstGeom>
            <a:effectLst/>
          </p:spPr>
          <p:txBody>
            <a:bodyPr wrap="square" lIns="0" tIns="0" rIns="0" bIns="0" anchor="t" anchorCtr="0">
              <a:spAutoFit/>
            </a:bodyPr>
            <a:lstStyle/>
            <a:p>
              <a:pPr algn="ctr"/>
              <a:r>
                <a:rPr lang="ja-JP" altLang="en-US" sz="400" dirty="0">
                  <a:solidFill>
                    <a:srgbClr val="093090"/>
                  </a:solidFill>
                </a:rPr>
                <a:t>しょうご</a:t>
              </a:r>
            </a:p>
          </p:txBody>
        </p:sp>
      </p:grpSp>
      <p:grpSp>
        <p:nvGrpSpPr>
          <p:cNvPr id="47" name="図形グループ 46"/>
          <p:cNvGrpSpPr/>
          <p:nvPr/>
        </p:nvGrpSpPr>
        <p:grpSpPr>
          <a:xfrm>
            <a:off x="3939156" y="6004276"/>
            <a:ext cx="859679" cy="359657"/>
            <a:chOff x="3974244" y="3775167"/>
            <a:chExt cx="859679" cy="359657"/>
          </a:xfrm>
        </p:grpSpPr>
        <p:sp>
          <p:nvSpPr>
            <p:cNvPr id="48" name="正方形/長方形 47"/>
            <p:cNvSpPr/>
            <p:nvPr/>
          </p:nvSpPr>
          <p:spPr>
            <a:xfrm>
              <a:off x="3974245" y="3775167"/>
              <a:ext cx="859678" cy="92333"/>
            </a:xfrm>
            <a:prstGeom prst="rect">
              <a:avLst/>
            </a:prstGeom>
            <a:effectLst/>
          </p:spPr>
          <p:txBody>
            <a:bodyPr wrap="square" lIns="0" tIns="0" rIns="0" bIns="0" anchor="t" anchorCtr="0">
              <a:spAutoFit/>
            </a:bodyPr>
            <a:lstStyle/>
            <a:p>
              <a:r>
                <a:rPr lang="ja-JP" altLang="en-US" sz="600" dirty="0">
                  <a:solidFill>
                    <a:srgbClr val="093090"/>
                  </a:solidFill>
                </a:rPr>
                <a:t>講演会実行委員</a:t>
              </a:r>
            </a:p>
          </p:txBody>
        </p:sp>
        <p:sp>
          <p:nvSpPr>
            <p:cNvPr id="50" name="正方形/長方形 49"/>
            <p:cNvSpPr/>
            <p:nvPr/>
          </p:nvSpPr>
          <p:spPr>
            <a:xfrm>
              <a:off x="3974244" y="3980936"/>
              <a:ext cx="859679" cy="153888"/>
            </a:xfrm>
            <a:prstGeom prst="rect">
              <a:avLst/>
            </a:prstGeom>
            <a:effectLst/>
          </p:spPr>
          <p:txBody>
            <a:bodyPr wrap="square" lIns="0" tIns="0" rIns="0" bIns="0" anchor="t" anchorCtr="0">
              <a:spAutoFit/>
            </a:bodyPr>
            <a:lstStyle/>
            <a:p>
              <a:r>
                <a:rPr lang="ja-JP" altLang="en-US" sz="1000" b="1" dirty="0">
                  <a:solidFill>
                    <a:srgbClr val="093090"/>
                  </a:solidFill>
                </a:rPr>
                <a:t>岡部 未来</a:t>
              </a:r>
            </a:p>
          </p:txBody>
        </p:sp>
        <p:sp>
          <p:nvSpPr>
            <p:cNvPr id="51" name="正方形/長方形 50"/>
            <p:cNvSpPr/>
            <p:nvPr/>
          </p:nvSpPr>
          <p:spPr>
            <a:xfrm>
              <a:off x="3974245" y="3918522"/>
              <a:ext cx="229798" cy="61555"/>
            </a:xfrm>
            <a:prstGeom prst="rect">
              <a:avLst/>
            </a:prstGeom>
            <a:effectLst/>
          </p:spPr>
          <p:txBody>
            <a:bodyPr wrap="square" lIns="0" tIns="0" rIns="0" bIns="0" anchor="t" anchorCtr="0">
              <a:spAutoFit/>
            </a:bodyPr>
            <a:lstStyle/>
            <a:p>
              <a:pPr algn="ctr"/>
              <a:r>
                <a:rPr lang="ja-JP" altLang="en-US" sz="400" dirty="0">
                  <a:solidFill>
                    <a:srgbClr val="093090"/>
                  </a:solidFill>
                </a:rPr>
                <a:t>おかべ</a:t>
              </a:r>
            </a:p>
          </p:txBody>
        </p:sp>
        <p:sp>
          <p:nvSpPr>
            <p:cNvPr id="52" name="正方形/長方形 51"/>
            <p:cNvSpPr/>
            <p:nvPr/>
          </p:nvSpPr>
          <p:spPr>
            <a:xfrm>
              <a:off x="4267360" y="3918522"/>
              <a:ext cx="248523" cy="61555"/>
            </a:xfrm>
            <a:prstGeom prst="rect">
              <a:avLst/>
            </a:prstGeom>
            <a:effectLst/>
          </p:spPr>
          <p:txBody>
            <a:bodyPr wrap="square" lIns="0" tIns="0" rIns="0" bIns="0" anchor="t" anchorCtr="0">
              <a:spAutoFit/>
            </a:bodyPr>
            <a:lstStyle/>
            <a:p>
              <a:pPr algn="ctr"/>
              <a:r>
                <a:rPr lang="ja-JP" altLang="en-US" sz="400" dirty="0">
                  <a:solidFill>
                    <a:srgbClr val="093090"/>
                  </a:solidFill>
                </a:rPr>
                <a:t>みく</a:t>
              </a:r>
            </a:p>
          </p:txBody>
        </p:sp>
      </p:grpSp>
      <p:grpSp>
        <p:nvGrpSpPr>
          <p:cNvPr id="53" name="図形グループ 52"/>
          <p:cNvGrpSpPr/>
          <p:nvPr/>
        </p:nvGrpSpPr>
        <p:grpSpPr>
          <a:xfrm>
            <a:off x="6053977" y="5903331"/>
            <a:ext cx="859679" cy="359657"/>
            <a:chOff x="3974244" y="3775167"/>
            <a:chExt cx="859679" cy="359657"/>
          </a:xfrm>
        </p:grpSpPr>
        <p:sp>
          <p:nvSpPr>
            <p:cNvPr id="54" name="正方形/長方形 53"/>
            <p:cNvSpPr/>
            <p:nvPr/>
          </p:nvSpPr>
          <p:spPr>
            <a:xfrm>
              <a:off x="3974245" y="3775167"/>
              <a:ext cx="859678" cy="92333"/>
            </a:xfrm>
            <a:prstGeom prst="rect">
              <a:avLst/>
            </a:prstGeom>
            <a:effectLst/>
          </p:spPr>
          <p:txBody>
            <a:bodyPr wrap="square" lIns="0" tIns="0" rIns="0" bIns="0" anchor="t" anchorCtr="0">
              <a:spAutoFit/>
            </a:bodyPr>
            <a:lstStyle/>
            <a:p>
              <a:r>
                <a:rPr lang="ja-JP" altLang="en-US" sz="600" dirty="0">
                  <a:solidFill>
                    <a:srgbClr val="093090"/>
                  </a:solidFill>
                </a:rPr>
                <a:t>講演会実行委員</a:t>
              </a:r>
            </a:p>
          </p:txBody>
        </p:sp>
        <p:sp>
          <p:nvSpPr>
            <p:cNvPr id="56" name="正方形/長方形 55"/>
            <p:cNvSpPr/>
            <p:nvPr/>
          </p:nvSpPr>
          <p:spPr>
            <a:xfrm>
              <a:off x="3974244" y="3980936"/>
              <a:ext cx="859679" cy="153888"/>
            </a:xfrm>
            <a:prstGeom prst="rect">
              <a:avLst/>
            </a:prstGeom>
            <a:effectLst/>
          </p:spPr>
          <p:txBody>
            <a:bodyPr wrap="square" lIns="0" tIns="0" rIns="0" bIns="0" anchor="t" anchorCtr="0">
              <a:spAutoFit/>
            </a:bodyPr>
            <a:lstStyle/>
            <a:p>
              <a:r>
                <a:rPr lang="ja-JP" altLang="en-US" sz="1000" b="1" dirty="0">
                  <a:solidFill>
                    <a:srgbClr val="093090"/>
                  </a:solidFill>
                </a:rPr>
                <a:t>菊田 秀光</a:t>
              </a:r>
            </a:p>
          </p:txBody>
        </p:sp>
        <p:sp>
          <p:nvSpPr>
            <p:cNvPr id="57" name="正方形/長方形 56"/>
            <p:cNvSpPr/>
            <p:nvPr/>
          </p:nvSpPr>
          <p:spPr>
            <a:xfrm>
              <a:off x="3974244" y="3918522"/>
              <a:ext cx="229799" cy="61555"/>
            </a:xfrm>
            <a:prstGeom prst="rect">
              <a:avLst/>
            </a:prstGeom>
            <a:effectLst/>
          </p:spPr>
          <p:txBody>
            <a:bodyPr wrap="square" lIns="0" tIns="0" rIns="0" bIns="0" anchor="t" anchorCtr="0">
              <a:spAutoFit/>
            </a:bodyPr>
            <a:lstStyle/>
            <a:p>
              <a:pPr algn="ctr"/>
              <a:r>
                <a:rPr lang="ja-JP" altLang="en-US" sz="400" dirty="0">
                  <a:solidFill>
                    <a:srgbClr val="093090"/>
                  </a:solidFill>
                </a:rPr>
                <a:t>きくた</a:t>
              </a:r>
            </a:p>
          </p:txBody>
        </p:sp>
        <p:sp>
          <p:nvSpPr>
            <p:cNvPr id="58" name="正方形/長方形 57"/>
            <p:cNvSpPr/>
            <p:nvPr/>
          </p:nvSpPr>
          <p:spPr>
            <a:xfrm>
              <a:off x="4267360" y="3918522"/>
              <a:ext cx="242993" cy="61555"/>
            </a:xfrm>
            <a:prstGeom prst="rect">
              <a:avLst/>
            </a:prstGeom>
            <a:effectLst/>
          </p:spPr>
          <p:txBody>
            <a:bodyPr wrap="square" lIns="0" tIns="0" rIns="0" bIns="0" anchor="t" anchorCtr="0">
              <a:spAutoFit/>
            </a:bodyPr>
            <a:lstStyle/>
            <a:p>
              <a:pPr algn="ctr"/>
              <a:r>
                <a:rPr lang="ja-JP" altLang="en-US" sz="400" dirty="0">
                  <a:solidFill>
                    <a:srgbClr val="093090"/>
                  </a:solidFill>
                </a:rPr>
                <a:t>ひでみつ</a:t>
              </a:r>
            </a:p>
          </p:txBody>
        </p:sp>
      </p:grpSp>
      <p:sp>
        <p:nvSpPr>
          <p:cNvPr id="59" name="正方形/長方形 58"/>
          <p:cNvSpPr/>
          <p:nvPr/>
        </p:nvSpPr>
        <p:spPr>
          <a:xfrm>
            <a:off x="1256428" y="7140067"/>
            <a:ext cx="5046820" cy="122726"/>
          </a:xfrm>
          <a:prstGeom prst="rect">
            <a:avLst/>
          </a:prstGeom>
          <a:effectLst/>
        </p:spPr>
        <p:txBody>
          <a:bodyPr wrap="square" lIns="0" tIns="0" rIns="0" bIns="0" anchor="t" anchorCtr="0">
            <a:spAutoFit/>
          </a:bodyPr>
          <a:lstStyle/>
          <a:p>
            <a:pPr algn="ctr">
              <a:lnSpc>
                <a:spcPct val="150000"/>
              </a:lnSpc>
            </a:pPr>
            <a:r>
              <a:rPr lang="en-US" altLang="ja-JP" sz="600" dirty="0">
                <a:solidFill>
                  <a:schemeClr val="tx1">
                    <a:lumMod val="85000"/>
                    <a:lumOff val="15000"/>
                  </a:schemeClr>
                </a:solidFill>
              </a:rPr>
              <a:t>※</a:t>
            </a:r>
            <a:r>
              <a:rPr lang="ja-JP" altLang="en-US" sz="600" dirty="0">
                <a:solidFill>
                  <a:schemeClr val="tx1">
                    <a:lumMod val="85000"/>
                    <a:lumOff val="15000"/>
                  </a:schemeClr>
                </a:solidFill>
              </a:rPr>
              <a:t>解説者・配信時間は予告無く変更する場合があります。　</a:t>
            </a:r>
            <a:r>
              <a:rPr lang="en-US" altLang="ja-JP" sz="600" dirty="0">
                <a:solidFill>
                  <a:schemeClr val="tx1">
                    <a:lumMod val="85000"/>
                    <a:lumOff val="15000"/>
                  </a:schemeClr>
                </a:solidFill>
              </a:rPr>
              <a:t>※</a:t>
            </a:r>
            <a:r>
              <a:rPr lang="ja-JP" altLang="en-US" sz="600" dirty="0">
                <a:solidFill>
                  <a:schemeClr val="tx1">
                    <a:lumMod val="85000"/>
                    <a:lumOff val="15000"/>
                  </a:schemeClr>
                </a:solidFill>
              </a:rPr>
              <a:t>解説を行っていない時間は音楽が流れている場合があります。</a:t>
            </a:r>
          </a:p>
        </p:txBody>
      </p:sp>
      <p:sp>
        <p:nvSpPr>
          <p:cNvPr id="60" name="正方形/長方形 59"/>
          <p:cNvSpPr/>
          <p:nvPr/>
        </p:nvSpPr>
        <p:spPr>
          <a:xfrm>
            <a:off x="528944" y="8299115"/>
            <a:ext cx="5173841" cy="351699"/>
          </a:xfrm>
          <a:prstGeom prst="rect">
            <a:avLst/>
          </a:prstGeom>
          <a:effectLst/>
        </p:spPr>
        <p:txBody>
          <a:bodyPr wrap="square" lIns="0" tIns="0" rIns="0" bIns="0" anchor="t" anchorCtr="0">
            <a:spAutoFit/>
          </a:bodyPr>
          <a:lstStyle/>
          <a:p>
            <a:pPr>
              <a:lnSpc>
                <a:spcPct val="150000"/>
              </a:lnSpc>
            </a:pPr>
            <a:r>
              <a:rPr lang="ja-JP" altLang="en-US" sz="800" b="0" i="0" dirty="0">
                <a:solidFill>
                  <a:schemeClr val="bg1"/>
                </a:solidFill>
                <a:effectLst/>
                <a:latin typeface="-apple-system"/>
              </a:rPr>
              <a:t>本会場では、株式会社アイ･オー･データ機器の音声配信サービス「</a:t>
            </a:r>
            <a:r>
              <a:rPr lang="en-US" altLang="ja-JP" sz="800" b="0" i="0" dirty="0" err="1">
                <a:solidFill>
                  <a:schemeClr val="bg1"/>
                </a:solidFill>
                <a:effectLst/>
                <a:latin typeface="-apple-system"/>
              </a:rPr>
              <a:t>PlatCast</a:t>
            </a:r>
            <a:r>
              <a:rPr lang="ja-JP" altLang="en-US" sz="800" b="0" i="0" dirty="0">
                <a:solidFill>
                  <a:schemeClr val="bg1"/>
                </a:solidFill>
                <a:effectLst/>
                <a:latin typeface="-apple-system"/>
              </a:rPr>
              <a:t>（プラットキャスト）」を利用した音声実況を配信中しています。</a:t>
            </a:r>
            <a:endParaRPr lang="ja-JP" altLang="en-US" sz="700" dirty="0">
              <a:solidFill>
                <a:schemeClr val="bg1"/>
              </a:solidFill>
            </a:endParaRPr>
          </a:p>
        </p:txBody>
      </p:sp>
      <p:sp>
        <p:nvSpPr>
          <p:cNvPr id="61" name="正方形/長方形 60"/>
          <p:cNvSpPr/>
          <p:nvPr/>
        </p:nvSpPr>
        <p:spPr>
          <a:xfrm>
            <a:off x="528945" y="7797277"/>
            <a:ext cx="3261277" cy="184666"/>
          </a:xfrm>
          <a:prstGeom prst="rect">
            <a:avLst/>
          </a:prstGeom>
          <a:effectLst/>
        </p:spPr>
        <p:txBody>
          <a:bodyPr wrap="square" lIns="0" tIns="0" rIns="0" bIns="0" anchor="ctr" anchorCtr="0">
            <a:spAutoFit/>
          </a:bodyPr>
          <a:lstStyle/>
          <a:p>
            <a:r>
              <a:rPr lang="ja-JP" altLang="en-US" sz="1200" b="1" dirty="0">
                <a:solidFill>
                  <a:schemeClr val="bg1"/>
                </a:solidFill>
              </a:rPr>
              <a:t>スマホで講演配信「　　　　　　　　　　　」</a:t>
            </a:r>
          </a:p>
        </p:txBody>
      </p:sp>
      <p:sp>
        <p:nvSpPr>
          <p:cNvPr id="63" name="正方形/長方形 62"/>
          <p:cNvSpPr/>
          <p:nvPr/>
        </p:nvSpPr>
        <p:spPr>
          <a:xfrm>
            <a:off x="528945" y="8055774"/>
            <a:ext cx="3261277" cy="184666"/>
          </a:xfrm>
          <a:prstGeom prst="rect">
            <a:avLst/>
          </a:prstGeom>
          <a:effectLst/>
        </p:spPr>
        <p:txBody>
          <a:bodyPr wrap="square" lIns="0" tIns="0" rIns="0" bIns="0" anchor="ctr" anchorCtr="0">
            <a:spAutoFit/>
          </a:bodyPr>
          <a:lstStyle/>
          <a:p>
            <a:r>
              <a:rPr lang="ja-JP" altLang="en-US" sz="1200" b="1" dirty="0">
                <a:solidFill>
                  <a:schemeClr val="bg1"/>
                </a:solidFill>
              </a:rPr>
              <a:t>プレゼンターによる会場内配信サービス</a:t>
            </a:r>
          </a:p>
        </p:txBody>
      </p:sp>
      <p:cxnSp>
        <p:nvCxnSpPr>
          <p:cNvPr id="64" name="直線コネクタ 63"/>
          <p:cNvCxnSpPr/>
          <p:nvPr/>
        </p:nvCxnSpPr>
        <p:spPr>
          <a:xfrm>
            <a:off x="3779837" y="8991586"/>
            <a:ext cx="0" cy="1429959"/>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5" name="正方形/長方形 64"/>
          <p:cNvSpPr/>
          <p:nvPr/>
        </p:nvSpPr>
        <p:spPr>
          <a:xfrm>
            <a:off x="811948" y="9967683"/>
            <a:ext cx="2695270" cy="369332"/>
          </a:xfrm>
          <a:prstGeom prst="rect">
            <a:avLst/>
          </a:prstGeom>
          <a:effectLst/>
        </p:spPr>
        <p:txBody>
          <a:bodyPr wrap="square" lIns="0" tIns="0" rIns="0" bIns="0" anchor="ctr" anchorCtr="0">
            <a:spAutoFit/>
          </a:bodyPr>
          <a:lstStyle/>
          <a:p>
            <a:pPr algn="ctr"/>
            <a:r>
              <a:rPr lang="ja-JP" altLang="en-US" sz="1200" b="1" dirty="0">
                <a:solidFill>
                  <a:srgbClr val="0D3290"/>
                </a:solidFill>
              </a:rPr>
              <a:t>イヤホンまたはヘッドホンを</a:t>
            </a:r>
          </a:p>
          <a:p>
            <a:pPr algn="ctr"/>
            <a:r>
              <a:rPr lang="ja-JP" altLang="en-US" sz="1200" b="1" dirty="0">
                <a:solidFill>
                  <a:srgbClr val="0D3290"/>
                </a:solidFill>
              </a:rPr>
              <a:t>ご持参してお楽しみください。</a:t>
            </a:r>
          </a:p>
        </p:txBody>
      </p:sp>
      <p:sp>
        <p:nvSpPr>
          <p:cNvPr id="66" name="正方形/長方形 65"/>
          <p:cNvSpPr/>
          <p:nvPr/>
        </p:nvSpPr>
        <p:spPr>
          <a:xfrm>
            <a:off x="4002093" y="9886663"/>
            <a:ext cx="2695270" cy="184666"/>
          </a:xfrm>
          <a:prstGeom prst="rect">
            <a:avLst/>
          </a:prstGeom>
          <a:effectLst/>
        </p:spPr>
        <p:txBody>
          <a:bodyPr wrap="square" lIns="0" tIns="0" rIns="0" bIns="0" anchor="ctr" anchorCtr="0">
            <a:spAutoFit/>
          </a:bodyPr>
          <a:lstStyle/>
          <a:p>
            <a:pPr algn="ctr"/>
            <a:r>
              <a:rPr lang="ja-JP" altLang="en-US" sz="1200" b="1" dirty="0">
                <a:solidFill>
                  <a:srgbClr val="0D3290"/>
                </a:solidFill>
              </a:rPr>
              <a:t>アンケートにご協力ください</a:t>
            </a:r>
          </a:p>
        </p:txBody>
      </p:sp>
      <p:sp>
        <p:nvSpPr>
          <p:cNvPr id="67" name="正方形/長方形 66"/>
          <p:cNvSpPr/>
          <p:nvPr/>
        </p:nvSpPr>
        <p:spPr>
          <a:xfrm>
            <a:off x="4054821" y="10120671"/>
            <a:ext cx="2589815" cy="323165"/>
          </a:xfrm>
          <a:prstGeom prst="rect">
            <a:avLst/>
          </a:prstGeom>
          <a:effectLst/>
        </p:spPr>
        <p:txBody>
          <a:bodyPr wrap="square" lIns="0" tIns="0" rIns="0" bIns="0" anchor="t" anchorCtr="0">
            <a:spAutoFit/>
          </a:bodyPr>
          <a:lstStyle/>
          <a:p>
            <a:pPr algn="ctr">
              <a:lnSpc>
                <a:spcPct val="150000"/>
              </a:lnSpc>
            </a:pPr>
            <a:r>
              <a:rPr lang="ja-JP" altLang="en-US" sz="700" dirty="0">
                <a:solidFill>
                  <a:schemeClr val="tx1">
                    <a:lumMod val="85000"/>
                    <a:lumOff val="15000"/>
                  </a:schemeClr>
                </a:solidFill>
              </a:rPr>
              <a:t>サービスをご利用頂いた後、今後のサービス品質向上のため</a:t>
            </a:r>
            <a:endParaRPr lang="en-US" altLang="ja-JP" sz="700" dirty="0">
              <a:solidFill>
                <a:schemeClr val="tx1">
                  <a:lumMod val="85000"/>
                  <a:lumOff val="15000"/>
                </a:schemeClr>
              </a:solidFill>
            </a:endParaRPr>
          </a:p>
          <a:p>
            <a:pPr algn="ctr">
              <a:lnSpc>
                <a:spcPct val="150000"/>
              </a:lnSpc>
            </a:pPr>
            <a:r>
              <a:rPr lang="ja-JP" altLang="en-US" sz="700" dirty="0">
                <a:solidFill>
                  <a:schemeClr val="tx1">
                    <a:lumMod val="85000"/>
                    <a:lumOff val="15000"/>
                  </a:schemeClr>
                </a:solidFill>
              </a:rPr>
              <a:t>利用画面からアンケートにご回答ください。</a:t>
            </a:r>
          </a:p>
        </p:txBody>
      </p:sp>
      <p:sp>
        <p:nvSpPr>
          <p:cNvPr id="71" name="正方形/長方形 70"/>
          <p:cNvSpPr/>
          <p:nvPr/>
        </p:nvSpPr>
        <p:spPr>
          <a:xfrm>
            <a:off x="2849094" y="3108844"/>
            <a:ext cx="1861486" cy="215444"/>
          </a:xfrm>
          <a:prstGeom prst="rect">
            <a:avLst/>
          </a:prstGeom>
          <a:effectLst/>
        </p:spPr>
        <p:txBody>
          <a:bodyPr wrap="square" lIns="0" tIns="0" rIns="0" bIns="0" anchor="ctr" anchorCtr="0">
            <a:spAutoFit/>
          </a:bodyPr>
          <a:lstStyle/>
          <a:p>
            <a:pPr algn="ctr"/>
            <a:r>
              <a:rPr lang="ja-JP" altLang="en-US" sz="1400" b="1" dirty="0">
                <a:solidFill>
                  <a:srgbClr val="093090"/>
                </a:solidFill>
              </a:rPr>
              <a:t>本日のメイン解説者</a:t>
            </a:r>
          </a:p>
        </p:txBody>
      </p:sp>
      <p:pic>
        <p:nvPicPr>
          <p:cNvPr id="3"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47895" y="7681637"/>
            <a:ext cx="1555750" cy="323850"/>
          </a:xfrm>
          <a:prstGeom prst="rect">
            <a:avLst/>
          </a:prstGeom>
        </p:spPr>
      </p:pic>
      <p:sp>
        <p:nvSpPr>
          <p:cNvPr id="76" name="正方形/長方形 75"/>
          <p:cNvSpPr/>
          <p:nvPr/>
        </p:nvSpPr>
        <p:spPr>
          <a:xfrm>
            <a:off x="545465" y="3491882"/>
            <a:ext cx="2144358" cy="518936"/>
          </a:xfrm>
          <a:prstGeom prst="rect">
            <a:avLst/>
          </a:prstGeom>
          <a:solidFill>
            <a:srgbClr val="0930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ja-JP" altLang="en-US" sz="1600" b="1">
                <a:solidFill>
                  <a:schemeClr val="bg1"/>
                </a:solidFill>
              </a:rPr>
              <a:t>本日の配信ページ</a:t>
            </a:r>
          </a:p>
        </p:txBody>
      </p:sp>
      <p:grpSp>
        <p:nvGrpSpPr>
          <p:cNvPr id="49" name="図形グループ 48"/>
          <p:cNvGrpSpPr/>
          <p:nvPr/>
        </p:nvGrpSpPr>
        <p:grpSpPr>
          <a:xfrm>
            <a:off x="539837" y="3230854"/>
            <a:ext cx="6480000" cy="0"/>
            <a:chOff x="384743" y="3230854"/>
            <a:chExt cx="6797730" cy="0"/>
          </a:xfrm>
        </p:grpSpPr>
        <p:cxnSp>
          <p:nvCxnSpPr>
            <p:cNvPr id="77" name="直線コネクタ 76"/>
            <p:cNvCxnSpPr/>
            <p:nvPr/>
          </p:nvCxnSpPr>
          <p:spPr>
            <a:xfrm flipH="1">
              <a:off x="4662473" y="3230854"/>
              <a:ext cx="2520000" cy="0"/>
            </a:xfrm>
            <a:prstGeom prst="line">
              <a:avLst/>
            </a:prstGeom>
            <a:ln w="12700">
              <a:solidFill>
                <a:srgbClr val="093090"/>
              </a:solidFill>
              <a:prstDash val="solid"/>
            </a:ln>
          </p:spPr>
          <p:style>
            <a:lnRef idx="1">
              <a:schemeClr val="accent1"/>
            </a:lnRef>
            <a:fillRef idx="0">
              <a:schemeClr val="accent1"/>
            </a:fillRef>
            <a:effectRef idx="0">
              <a:schemeClr val="accent1"/>
            </a:effectRef>
            <a:fontRef idx="minor">
              <a:schemeClr val="tx1"/>
            </a:fontRef>
          </p:style>
        </p:cxnSp>
        <p:cxnSp>
          <p:nvCxnSpPr>
            <p:cNvPr id="78" name="直線コネクタ 77"/>
            <p:cNvCxnSpPr/>
            <p:nvPr/>
          </p:nvCxnSpPr>
          <p:spPr>
            <a:xfrm flipH="1">
              <a:off x="384743" y="3230854"/>
              <a:ext cx="2520000" cy="0"/>
            </a:xfrm>
            <a:prstGeom prst="line">
              <a:avLst/>
            </a:prstGeom>
            <a:ln w="12700">
              <a:solidFill>
                <a:srgbClr val="093090"/>
              </a:solidFill>
              <a:prstDash val="solid"/>
            </a:ln>
          </p:spPr>
          <p:style>
            <a:lnRef idx="1">
              <a:schemeClr val="accent1"/>
            </a:lnRef>
            <a:fillRef idx="0">
              <a:schemeClr val="accent1"/>
            </a:fillRef>
            <a:effectRef idx="0">
              <a:schemeClr val="accent1"/>
            </a:effectRef>
            <a:fontRef idx="minor">
              <a:schemeClr val="tx1"/>
            </a:fontRef>
          </p:style>
        </p:cxnSp>
      </p:grpSp>
      <p:grpSp>
        <p:nvGrpSpPr>
          <p:cNvPr id="80" name="図形グループ 79"/>
          <p:cNvGrpSpPr/>
          <p:nvPr/>
        </p:nvGrpSpPr>
        <p:grpSpPr>
          <a:xfrm>
            <a:off x="3979262" y="3837242"/>
            <a:ext cx="859678" cy="258207"/>
            <a:chOff x="3909832" y="3837242"/>
            <a:chExt cx="859678" cy="258207"/>
          </a:xfrm>
        </p:grpSpPr>
        <p:sp>
          <p:nvSpPr>
            <p:cNvPr id="81" name="正方形/長方形 80"/>
            <p:cNvSpPr/>
            <p:nvPr/>
          </p:nvSpPr>
          <p:spPr>
            <a:xfrm>
              <a:off x="3909832" y="3837242"/>
              <a:ext cx="859678" cy="92333"/>
            </a:xfrm>
            <a:prstGeom prst="rect">
              <a:avLst/>
            </a:prstGeom>
            <a:effectLst/>
          </p:spPr>
          <p:txBody>
            <a:bodyPr wrap="square" lIns="0" tIns="0" rIns="0" bIns="0" anchor="t" anchorCtr="0">
              <a:spAutoFit/>
            </a:bodyPr>
            <a:lstStyle/>
            <a:p>
              <a:r>
                <a:rPr lang="ja-JP" altLang="en-US" sz="600" dirty="0">
                  <a:solidFill>
                    <a:schemeClr val="bg2">
                      <a:lumMod val="25000"/>
                    </a:schemeClr>
                  </a:solidFill>
                </a:rPr>
                <a:t>講演タイトル</a:t>
              </a:r>
            </a:p>
          </p:txBody>
        </p:sp>
        <p:sp>
          <p:nvSpPr>
            <p:cNvPr id="82" name="正方形/長方形 81"/>
            <p:cNvSpPr/>
            <p:nvPr/>
          </p:nvSpPr>
          <p:spPr>
            <a:xfrm>
              <a:off x="3909832" y="3987727"/>
              <a:ext cx="859678" cy="107722"/>
            </a:xfrm>
            <a:prstGeom prst="rect">
              <a:avLst/>
            </a:prstGeom>
            <a:effectLst/>
          </p:spPr>
          <p:txBody>
            <a:bodyPr wrap="square" lIns="0" tIns="0" rIns="0" bIns="0" anchor="t" anchorCtr="0">
              <a:spAutoFit/>
            </a:bodyPr>
            <a:lstStyle/>
            <a:p>
              <a:r>
                <a:rPr lang="ja-JP" altLang="en-US" sz="700" b="1" dirty="0">
                  <a:solidFill>
                    <a:schemeClr val="bg2">
                      <a:lumMod val="25000"/>
                    </a:schemeClr>
                  </a:solidFill>
                </a:rPr>
                <a:t>「</a:t>
              </a:r>
              <a:r>
                <a:rPr lang="en-US" altLang="ja-JP" sz="700" b="1" dirty="0">
                  <a:solidFill>
                    <a:schemeClr val="bg2">
                      <a:lumMod val="25000"/>
                    </a:schemeClr>
                  </a:solidFill>
                </a:rPr>
                <a:t>ICT</a:t>
              </a:r>
              <a:r>
                <a:rPr lang="ja-JP" altLang="en-US" sz="700" b="1" dirty="0">
                  <a:solidFill>
                    <a:schemeClr val="bg2">
                      <a:lumMod val="25000"/>
                    </a:schemeClr>
                  </a:solidFill>
                </a:rPr>
                <a:t>と人材育成」</a:t>
              </a:r>
            </a:p>
          </p:txBody>
        </p:sp>
      </p:grpSp>
      <p:sp>
        <p:nvSpPr>
          <p:cNvPr id="87" name="正方形/長方形 86"/>
          <p:cNvSpPr/>
          <p:nvPr/>
        </p:nvSpPr>
        <p:spPr>
          <a:xfrm>
            <a:off x="6053977" y="3886782"/>
            <a:ext cx="1117146" cy="107722"/>
          </a:xfrm>
          <a:prstGeom prst="rect">
            <a:avLst/>
          </a:prstGeom>
          <a:effectLst/>
        </p:spPr>
        <p:txBody>
          <a:bodyPr wrap="square" lIns="0" tIns="0" rIns="0" bIns="0" anchor="t" anchorCtr="0">
            <a:spAutoFit/>
          </a:bodyPr>
          <a:lstStyle/>
          <a:p>
            <a:r>
              <a:rPr lang="ja-JP" altLang="en-US" sz="700" b="1" dirty="0">
                <a:solidFill>
                  <a:schemeClr val="bg2">
                    <a:lumMod val="25000"/>
                  </a:schemeClr>
                </a:solidFill>
              </a:rPr>
              <a:t>解説</a:t>
            </a:r>
          </a:p>
        </p:txBody>
      </p:sp>
      <p:grpSp>
        <p:nvGrpSpPr>
          <p:cNvPr id="88" name="図形グループ 87"/>
          <p:cNvGrpSpPr/>
          <p:nvPr/>
        </p:nvGrpSpPr>
        <p:grpSpPr>
          <a:xfrm>
            <a:off x="3907073" y="5595042"/>
            <a:ext cx="1195016" cy="258207"/>
            <a:chOff x="3909832" y="3837242"/>
            <a:chExt cx="859678" cy="258207"/>
          </a:xfrm>
        </p:grpSpPr>
        <p:sp>
          <p:nvSpPr>
            <p:cNvPr id="89" name="正方形/長方形 88"/>
            <p:cNvSpPr/>
            <p:nvPr/>
          </p:nvSpPr>
          <p:spPr>
            <a:xfrm>
              <a:off x="3909832" y="3837242"/>
              <a:ext cx="859678" cy="92333"/>
            </a:xfrm>
            <a:prstGeom prst="rect">
              <a:avLst/>
            </a:prstGeom>
            <a:effectLst/>
          </p:spPr>
          <p:txBody>
            <a:bodyPr wrap="square" lIns="0" tIns="0" rIns="0" bIns="0" anchor="t" anchorCtr="0">
              <a:spAutoFit/>
            </a:bodyPr>
            <a:lstStyle/>
            <a:p>
              <a:r>
                <a:rPr lang="ja-JP" altLang="en-US" sz="600" dirty="0">
                  <a:solidFill>
                    <a:schemeClr val="bg2">
                      <a:lumMod val="25000"/>
                    </a:schemeClr>
                  </a:solidFill>
                </a:rPr>
                <a:t>講演タイトル</a:t>
              </a:r>
            </a:p>
          </p:txBody>
        </p:sp>
        <p:sp>
          <p:nvSpPr>
            <p:cNvPr id="90" name="正方形/長方形 89"/>
            <p:cNvSpPr/>
            <p:nvPr/>
          </p:nvSpPr>
          <p:spPr>
            <a:xfrm>
              <a:off x="3909832" y="3987727"/>
              <a:ext cx="859678" cy="107722"/>
            </a:xfrm>
            <a:prstGeom prst="rect">
              <a:avLst/>
            </a:prstGeom>
            <a:effectLst/>
          </p:spPr>
          <p:txBody>
            <a:bodyPr wrap="square" lIns="0" tIns="0" rIns="0" bIns="0" anchor="t" anchorCtr="0">
              <a:spAutoFit/>
            </a:bodyPr>
            <a:lstStyle/>
            <a:p>
              <a:r>
                <a:rPr lang="ja-JP" altLang="en-US" sz="700" b="1" dirty="0">
                  <a:solidFill>
                    <a:schemeClr val="bg2">
                      <a:lumMod val="25000"/>
                    </a:schemeClr>
                  </a:solidFill>
                </a:rPr>
                <a:t>「企業の情報システム」</a:t>
              </a:r>
            </a:p>
          </p:txBody>
        </p:sp>
      </p:grpSp>
      <p:sp>
        <p:nvSpPr>
          <p:cNvPr id="93" name="正方形/長方形 92"/>
          <p:cNvSpPr/>
          <p:nvPr/>
        </p:nvSpPr>
        <p:spPr>
          <a:xfrm>
            <a:off x="6053976" y="5644582"/>
            <a:ext cx="1005497" cy="107722"/>
          </a:xfrm>
          <a:prstGeom prst="rect">
            <a:avLst/>
          </a:prstGeom>
          <a:effectLst/>
        </p:spPr>
        <p:txBody>
          <a:bodyPr wrap="square" lIns="0" tIns="0" rIns="0" bIns="0" anchor="t" anchorCtr="0">
            <a:spAutoFit/>
          </a:bodyPr>
          <a:lstStyle/>
          <a:p>
            <a:r>
              <a:rPr lang="ja-JP" altLang="en-US" sz="700" b="1" dirty="0">
                <a:solidFill>
                  <a:schemeClr val="bg2">
                    <a:lumMod val="25000"/>
                  </a:schemeClr>
                </a:solidFill>
              </a:rPr>
              <a:t>解説</a:t>
            </a:r>
          </a:p>
        </p:txBody>
      </p:sp>
      <p:sp>
        <p:nvSpPr>
          <p:cNvPr id="96" name="1 つの角を切り取った四角形 95"/>
          <p:cNvSpPr/>
          <p:nvPr/>
        </p:nvSpPr>
        <p:spPr>
          <a:xfrm flipH="1">
            <a:off x="2974782" y="5256331"/>
            <a:ext cx="4041289" cy="208800"/>
          </a:xfrm>
          <a:prstGeom prst="snip1Rect">
            <a:avLst>
              <a:gd name="adj" fmla="val 50000"/>
            </a:avLst>
          </a:prstGeom>
          <a:gradFill flip="none" rotWithShape="1">
            <a:gsLst>
              <a:gs pos="0">
                <a:srgbClr val="008EC4"/>
              </a:gs>
              <a:gs pos="50000">
                <a:srgbClr val="0061A9"/>
              </a:gs>
              <a:gs pos="100000">
                <a:srgbClr val="0D3290"/>
              </a:gs>
            </a:gsLst>
            <a:lin ang="81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72000" numCol="1" spcCol="0" rtlCol="0" fromWordArt="0" anchor="ctr" anchorCtr="0" forceAA="0" compatLnSpc="1">
            <a:prstTxWarp prst="textNoShape">
              <a:avLst/>
            </a:prstTxWarp>
            <a:noAutofit/>
          </a:bodyPr>
          <a:lstStyle/>
          <a:p>
            <a:r>
              <a:rPr lang="en-US" altLang="ja-JP" sz="1200" dirty="0"/>
              <a:t>00:00</a:t>
            </a:r>
            <a:endParaRPr lang="ja-JP" altLang="en-US" sz="1200" dirty="0"/>
          </a:p>
        </p:txBody>
      </p:sp>
      <p:pic>
        <p:nvPicPr>
          <p:cNvPr id="98" name="図 97"/>
          <p:cNvPicPr>
            <a:picLocks noChangeAspect="1"/>
          </p:cNvPicPr>
          <p:nvPr/>
        </p:nvPicPr>
        <p:blipFill>
          <a:blip r:embed="rId5"/>
          <a:stretch>
            <a:fillRect/>
          </a:stretch>
        </p:blipFill>
        <p:spPr>
          <a:xfrm>
            <a:off x="546292" y="162808"/>
            <a:ext cx="863600" cy="304800"/>
          </a:xfrm>
          <a:prstGeom prst="rect">
            <a:avLst/>
          </a:prstGeom>
        </p:spPr>
      </p:pic>
      <p:pic>
        <p:nvPicPr>
          <p:cNvPr id="99" name="図 9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07301" y="7703885"/>
            <a:ext cx="685800" cy="520700"/>
          </a:xfrm>
          <a:prstGeom prst="rect">
            <a:avLst/>
          </a:prstGeom>
        </p:spPr>
      </p:pic>
      <p:pic>
        <p:nvPicPr>
          <p:cNvPr id="100" name="図 9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25087" y="7694082"/>
            <a:ext cx="806450" cy="908050"/>
          </a:xfrm>
          <a:prstGeom prst="rect">
            <a:avLst/>
          </a:prstGeom>
        </p:spPr>
      </p:pic>
      <p:pic>
        <p:nvPicPr>
          <p:cNvPr id="103" name="図 10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38908" y="9077675"/>
            <a:ext cx="641350" cy="755650"/>
          </a:xfrm>
          <a:prstGeom prst="rect">
            <a:avLst/>
          </a:prstGeom>
        </p:spPr>
      </p:pic>
      <p:pic>
        <p:nvPicPr>
          <p:cNvPr id="104" name="図 10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114778" y="9018095"/>
            <a:ext cx="476250" cy="762000"/>
          </a:xfrm>
          <a:prstGeom prst="rect">
            <a:avLst/>
          </a:prstGeom>
        </p:spPr>
      </p:pic>
    </p:spTree>
    <p:extLst>
      <p:ext uri="{BB962C8B-B14F-4D97-AF65-F5344CB8AC3E}">
        <p14:creationId xmlns:p14="http://schemas.microsoft.com/office/powerpoint/2010/main" val="2046035839"/>
      </p:ext>
    </p:extLst>
  </p:cSld>
  <p:clrMapOvr>
    <a:masterClrMapping/>
  </p:clrMapOvr>
</p:sld>
</file>

<file path=ppt/theme/theme1.xml><?xml version="1.0" encoding="utf-8"?>
<a:theme xmlns:a="http://schemas.openxmlformats.org/drawingml/2006/main" name="ホワイト">
  <a:themeElements>
    <a:clrScheme name="ホワイ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ホワイ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ホワイ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r">
          <a:defRPr kumimoji="1" sz="1200"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518</TotalTime>
  <Words>567</Words>
  <Application>Microsoft Office PowerPoint</Application>
  <PresentationFormat>ユーザー設定</PresentationFormat>
  <Paragraphs>66</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-apple-system</vt:lpstr>
      <vt:lpstr>Arial</vt:lpstr>
      <vt:lpstr>Calibri</vt:lpstr>
      <vt:lpstr>ホワイト</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Office365</dc:creator>
  <cp:lastModifiedBy>林 真利</cp:lastModifiedBy>
  <cp:revision>45</cp:revision>
  <dcterms:created xsi:type="dcterms:W3CDTF">2019-12-19T08:08:49Z</dcterms:created>
  <dcterms:modified xsi:type="dcterms:W3CDTF">2021-09-06T03:16:54Z</dcterms:modified>
</cp:coreProperties>
</file>