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Lst>
  <p:sldSz cx="7559675" cy="1069181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4639"/>
    <a:srgbClr val="0D3290"/>
    <a:srgbClr val="093090"/>
    <a:srgbClr val="0061A9"/>
    <a:srgbClr val="005CA7"/>
    <a:srgbClr val="008EC4"/>
    <a:srgbClr val="0092C6"/>
    <a:srgbClr val="0096FF"/>
    <a:srgbClr val="1CB8E8"/>
    <a:srgbClr val="1DBDE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05"/>
    <p:restoredTop sz="97604"/>
  </p:normalViewPr>
  <p:slideViewPr>
    <p:cSldViewPr snapToGrid="0" snapToObjects="1">
      <p:cViewPr varScale="1">
        <p:scale>
          <a:sx n="72" d="100"/>
          <a:sy n="72" d="100"/>
        </p:scale>
        <p:origin x="254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2215954"/>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755934" rtl="0" eaLnBrk="1" latinLnBrk="0" hangingPunct="1">
        <a:lnSpc>
          <a:spcPct val="90000"/>
        </a:lnSpc>
        <a:spcBef>
          <a:spcPct val="0"/>
        </a:spcBef>
        <a:buNone/>
        <a:defRPr kumimoji="1"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kumimoji="1"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kumimoji="1"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kumimoji="1"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9pPr>
    </p:bodyStyle>
    <p:otherStyle>
      <a:defPPr>
        <a:defRPr lang="en-US"/>
      </a:defPPr>
      <a:lvl1pPr marL="0" algn="l" defTabSz="755934" rtl="0" eaLnBrk="1" latinLnBrk="0" hangingPunct="1">
        <a:defRPr kumimoji="1" sz="1488" kern="1200">
          <a:solidFill>
            <a:schemeClr val="tx1"/>
          </a:solidFill>
          <a:latin typeface="+mn-lt"/>
          <a:ea typeface="+mn-ea"/>
          <a:cs typeface="+mn-cs"/>
        </a:defRPr>
      </a:lvl1pPr>
      <a:lvl2pPr marL="377967" algn="l" defTabSz="755934" rtl="0" eaLnBrk="1" latinLnBrk="0" hangingPunct="1">
        <a:defRPr kumimoji="1" sz="1488" kern="1200">
          <a:solidFill>
            <a:schemeClr val="tx1"/>
          </a:solidFill>
          <a:latin typeface="+mn-lt"/>
          <a:ea typeface="+mn-ea"/>
          <a:cs typeface="+mn-cs"/>
        </a:defRPr>
      </a:lvl2pPr>
      <a:lvl3pPr marL="755934" algn="l" defTabSz="755934" rtl="0" eaLnBrk="1" latinLnBrk="0" hangingPunct="1">
        <a:defRPr kumimoji="1" sz="1488" kern="1200">
          <a:solidFill>
            <a:schemeClr val="tx1"/>
          </a:solidFill>
          <a:latin typeface="+mn-lt"/>
          <a:ea typeface="+mn-ea"/>
          <a:cs typeface="+mn-cs"/>
        </a:defRPr>
      </a:lvl3pPr>
      <a:lvl4pPr marL="1133902" algn="l" defTabSz="755934" rtl="0" eaLnBrk="1" latinLnBrk="0" hangingPunct="1">
        <a:defRPr kumimoji="1" sz="1488" kern="1200">
          <a:solidFill>
            <a:schemeClr val="tx1"/>
          </a:solidFill>
          <a:latin typeface="+mn-lt"/>
          <a:ea typeface="+mn-ea"/>
          <a:cs typeface="+mn-cs"/>
        </a:defRPr>
      </a:lvl4pPr>
      <a:lvl5pPr marL="1511869" algn="l" defTabSz="755934" rtl="0" eaLnBrk="1" latinLnBrk="0" hangingPunct="1">
        <a:defRPr kumimoji="1" sz="1488" kern="1200">
          <a:solidFill>
            <a:schemeClr val="tx1"/>
          </a:solidFill>
          <a:latin typeface="+mn-lt"/>
          <a:ea typeface="+mn-ea"/>
          <a:cs typeface="+mn-cs"/>
        </a:defRPr>
      </a:lvl5pPr>
      <a:lvl6pPr marL="1889836" algn="l" defTabSz="755934" rtl="0" eaLnBrk="1" latinLnBrk="0" hangingPunct="1">
        <a:defRPr kumimoji="1" sz="1488" kern="1200">
          <a:solidFill>
            <a:schemeClr val="tx1"/>
          </a:solidFill>
          <a:latin typeface="+mn-lt"/>
          <a:ea typeface="+mn-ea"/>
          <a:cs typeface="+mn-cs"/>
        </a:defRPr>
      </a:lvl6pPr>
      <a:lvl7pPr marL="2267803" algn="l" defTabSz="755934" rtl="0" eaLnBrk="1" latinLnBrk="0" hangingPunct="1">
        <a:defRPr kumimoji="1" sz="1488" kern="1200">
          <a:solidFill>
            <a:schemeClr val="tx1"/>
          </a:solidFill>
          <a:latin typeface="+mn-lt"/>
          <a:ea typeface="+mn-ea"/>
          <a:cs typeface="+mn-cs"/>
        </a:defRPr>
      </a:lvl7pPr>
      <a:lvl8pPr marL="2645771" algn="l" defTabSz="755934" rtl="0" eaLnBrk="1" latinLnBrk="0" hangingPunct="1">
        <a:defRPr kumimoji="1" sz="1488" kern="1200">
          <a:solidFill>
            <a:schemeClr val="tx1"/>
          </a:solidFill>
          <a:latin typeface="+mn-lt"/>
          <a:ea typeface="+mn-ea"/>
          <a:cs typeface="+mn-cs"/>
        </a:defRPr>
      </a:lvl8pPr>
      <a:lvl9pPr marL="3023738" algn="l" defTabSz="755934" rtl="0" eaLnBrk="1" latinLnBrk="0" hangingPunct="1">
        <a:defRPr kumimoji="1"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emf"/></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8.emf"/><Relationship Id="rId2" Type="http://schemas.openxmlformats.org/officeDocument/2006/relationships/image" Target="../media/image9.emf"/><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0" y="0"/>
            <a:ext cx="7559676" cy="58039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72000" rtlCol="0" anchor="t"/>
          <a:lstStyle/>
          <a:p>
            <a:pPr algn="ctr"/>
            <a:endParaRPr kumimoji="1" lang="ja-JP" altLang="en-US" dirty="0">
              <a:solidFill>
                <a:schemeClr val="bg1">
                  <a:lumMod val="50000"/>
                </a:schemeClr>
              </a:solidFill>
            </a:endParaRPr>
          </a:p>
        </p:txBody>
      </p:sp>
      <p:sp>
        <p:nvSpPr>
          <p:cNvPr id="33" name="正方形/長方形 32"/>
          <p:cNvSpPr/>
          <p:nvPr/>
        </p:nvSpPr>
        <p:spPr>
          <a:xfrm>
            <a:off x="-1" y="3687997"/>
            <a:ext cx="7559675" cy="7003816"/>
          </a:xfrm>
          <a:custGeom>
            <a:avLst/>
            <a:gdLst>
              <a:gd name="connsiteX0" fmla="*/ 0 w 8498598"/>
              <a:gd name="connsiteY0" fmla="*/ 0 h 7003816"/>
              <a:gd name="connsiteX1" fmla="*/ 8498598 w 8498598"/>
              <a:gd name="connsiteY1" fmla="*/ 0 h 7003816"/>
              <a:gd name="connsiteX2" fmla="*/ 8498598 w 8498598"/>
              <a:gd name="connsiteY2" fmla="*/ 7003816 h 7003816"/>
              <a:gd name="connsiteX3" fmla="*/ 0 w 8498598"/>
              <a:gd name="connsiteY3" fmla="*/ 7003816 h 7003816"/>
              <a:gd name="connsiteX4" fmla="*/ 0 w 8498598"/>
              <a:gd name="connsiteY4" fmla="*/ 0 h 7003816"/>
              <a:gd name="connsiteX0" fmla="*/ 0 w 8527627"/>
              <a:gd name="connsiteY0" fmla="*/ 0 h 7003816"/>
              <a:gd name="connsiteX1" fmla="*/ 8527627 w 8527627"/>
              <a:gd name="connsiteY1" fmla="*/ 3860800 h 7003816"/>
              <a:gd name="connsiteX2" fmla="*/ 8498598 w 8527627"/>
              <a:gd name="connsiteY2" fmla="*/ 7003816 h 7003816"/>
              <a:gd name="connsiteX3" fmla="*/ 0 w 8527627"/>
              <a:gd name="connsiteY3" fmla="*/ 7003816 h 7003816"/>
              <a:gd name="connsiteX4" fmla="*/ 0 w 8527627"/>
              <a:gd name="connsiteY4" fmla="*/ 0 h 7003816"/>
              <a:gd name="connsiteX0" fmla="*/ 0 w 8527627"/>
              <a:gd name="connsiteY0" fmla="*/ 0 h 7011631"/>
              <a:gd name="connsiteX1" fmla="*/ 8527627 w 8527627"/>
              <a:gd name="connsiteY1" fmla="*/ 3860800 h 7011631"/>
              <a:gd name="connsiteX2" fmla="*/ 8498599 w 8527627"/>
              <a:gd name="connsiteY2" fmla="*/ 7011631 h 7011631"/>
              <a:gd name="connsiteX3" fmla="*/ 0 w 8527627"/>
              <a:gd name="connsiteY3" fmla="*/ 7003816 h 7011631"/>
              <a:gd name="connsiteX4" fmla="*/ 0 w 8527627"/>
              <a:gd name="connsiteY4" fmla="*/ 0 h 7011631"/>
              <a:gd name="connsiteX0" fmla="*/ 0 w 8498599"/>
              <a:gd name="connsiteY0" fmla="*/ 0 h 7011631"/>
              <a:gd name="connsiteX1" fmla="*/ 8472018 w 8498599"/>
              <a:gd name="connsiteY1" fmla="*/ 2081427 h 7011631"/>
              <a:gd name="connsiteX2" fmla="*/ 8498599 w 8498599"/>
              <a:gd name="connsiteY2" fmla="*/ 7011631 h 7011631"/>
              <a:gd name="connsiteX3" fmla="*/ 0 w 8498599"/>
              <a:gd name="connsiteY3" fmla="*/ 7003816 h 7011631"/>
              <a:gd name="connsiteX4" fmla="*/ 0 w 8498599"/>
              <a:gd name="connsiteY4" fmla="*/ 0 h 7011631"/>
              <a:gd name="connsiteX0" fmla="*/ 0 w 8498599"/>
              <a:gd name="connsiteY0" fmla="*/ 0 h 7011631"/>
              <a:gd name="connsiteX1" fmla="*/ 8493346 w 8498599"/>
              <a:gd name="connsiteY1" fmla="*/ 2092823 h 7011631"/>
              <a:gd name="connsiteX2" fmla="*/ 8498599 w 8498599"/>
              <a:gd name="connsiteY2" fmla="*/ 7011631 h 7011631"/>
              <a:gd name="connsiteX3" fmla="*/ 0 w 8498599"/>
              <a:gd name="connsiteY3" fmla="*/ 7003816 h 7011631"/>
              <a:gd name="connsiteX4" fmla="*/ 0 w 8498599"/>
              <a:gd name="connsiteY4" fmla="*/ 0 h 7011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98599" h="7011631">
                <a:moveTo>
                  <a:pt x="0" y="0"/>
                </a:moveTo>
                <a:lnTo>
                  <a:pt x="8493346" y="2092823"/>
                </a:lnTo>
                <a:lnTo>
                  <a:pt x="8498599" y="7011631"/>
                </a:lnTo>
                <a:lnTo>
                  <a:pt x="0" y="7003816"/>
                </a:lnTo>
                <a:lnTo>
                  <a:pt x="0" y="0"/>
                </a:lnTo>
                <a:close/>
              </a:path>
            </a:pathLst>
          </a:custGeom>
          <a:solidFill>
            <a:srgbClr val="3734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0" y="7873032"/>
            <a:ext cx="7559675" cy="146745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正方形/長方形 19"/>
          <p:cNvSpPr/>
          <p:nvPr/>
        </p:nvSpPr>
        <p:spPr>
          <a:xfrm>
            <a:off x="543853" y="3105652"/>
            <a:ext cx="3784286" cy="615553"/>
          </a:xfrm>
          <a:prstGeom prst="rect">
            <a:avLst/>
          </a:prstGeom>
          <a:effectLst/>
        </p:spPr>
        <p:txBody>
          <a:bodyPr wrap="square" lIns="0" tIns="0" rIns="0" bIns="0" anchor="ctr" anchorCtr="0">
            <a:spAutoFit/>
          </a:bodyPr>
          <a:lstStyle/>
          <a:p>
            <a:r>
              <a:rPr lang="ja-JP" altLang="en-US" sz="4000" b="1" dirty="0">
                <a:solidFill>
                  <a:schemeClr val="bg1"/>
                </a:solidFill>
                <a:effectLst>
                  <a:outerShdw blurRad="177800" dist="38100" dir="2700000" algn="tl" rotWithShape="0">
                    <a:prstClr val="black">
                      <a:alpha val="70000"/>
                    </a:prstClr>
                  </a:outerShdw>
                </a:effectLst>
              </a:rPr>
              <a:t>解説付き観戦で</a:t>
            </a:r>
          </a:p>
        </p:txBody>
      </p:sp>
      <p:sp>
        <p:nvSpPr>
          <p:cNvPr id="21" name="正方形/長方形 20"/>
          <p:cNvSpPr/>
          <p:nvPr/>
        </p:nvSpPr>
        <p:spPr>
          <a:xfrm>
            <a:off x="543853" y="3778518"/>
            <a:ext cx="6874864" cy="892552"/>
          </a:xfrm>
          <a:prstGeom prst="rect">
            <a:avLst/>
          </a:prstGeom>
          <a:effectLst/>
        </p:spPr>
        <p:txBody>
          <a:bodyPr wrap="square" lIns="0" tIns="0" rIns="0" bIns="0" anchor="ctr" anchorCtr="0">
            <a:spAutoFit/>
          </a:bodyPr>
          <a:lstStyle/>
          <a:p>
            <a:r>
              <a:rPr lang="ja-JP" altLang="en-US" sz="5800" b="1" spc="-300" dirty="0">
                <a:solidFill>
                  <a:schemeClr val="accent4"/>
                </a:solidFill>
                <a:effectLst>
                  <a:outerShdw blurRad="177800" dist="38100" dir="2700000" algn="tl" rotWithShape="0">
                    <a:prstClr val="black">
                      <a:alpha val="70000"/>
                    </a:prstClr>
                  </a:outerShdw>
                </a:effectLst>
              </a:rPr>
              <a:t>もっと楽しく</a:t>
            </a:r>
            <a:r>
              <a:rPr lang="ja-JP" altLang="en-US" sz="5800" b="1" spc="-300" dirty="0">
                <a:solidFill>
                  <a:schemeClr val="bg1"/>
                </a:solidFill>
                <a:effectLst>
                  <a:outerShdw blurRad="177800" dist="38100" dir="2700000" algn="tl" rotWithShape="0">
                    <a:prstClr val="black">
                      <a:alpha val="70000"/>
                    </a:prstClr>
                  </a:outerShdw>
                </a:effectLst>
              </a:rPr>
              <a:t>なる！</a:t>
            </a:r>
          </a:p>
        </p:txBody>
      </p:sp>
      <p:sp>
        <p:nvSpPr>
          <p:cNvPr id="22" name="正方形/長方形 21"/>
          <p:cNvSpPr/>
          <p:nvPr/>
        </p:nvSpPr>
        <p:spPr>
          <a:xfrm>
            <a:off x="745136" y="5118718"/>
            <a:ext cx="4137415" cy="307777"/>
          </a:xfrm>
          <a:prstGeom prst="rect">
            <a:avLst/>
          </a:prstGeom>
          <a:effectLst/>
        </p:spPr>
        <p:txBody>
          <a:bodyPr wrap="square" lIns="0" tIns="0" rIns="0" bIns="0" anchor="ctr" anchorCtr="0">
            <a:spAutoFit/>
          </a:bodyPr>
          <a:lstStyle/>
          <a:p>
            <a:r>
              <a:rPr lang="ja-JP" altLang="en-US" sz="2000" b="1" dirty="0">
                <a:solidFill>
                  <a:srgbClr val="00B0F0"/>
                </a:solidFill>
              </a:rPr>
              <a:t>試合がわかる！</a:t>
            </a:r>
            <a:r>
              <a:rPr lang="ja-JP" altLang="en-US" sz="2000" b="1" dirty="0">
                <a:solidFill>
                  <a:schemeClr val="accent4"/>
                </a:solidFill>
              </a:rPr>
              <a:t>もっと楽しめる！</a:t>
            </a:r>
            <a:endParaRPr lang="ja-JP" altLang="en-US" sz="2000" b="1" dirty="0">
              <a:solidFill>
                <a:schemeClr val="bg1"/>
              </a:solidFill>
            </a:endParaRPr>
          </a:p>
        </p:txBody>
      </p:sp>
      <p:sp>
        <p:nvSpPr>
          <p:cNvPr id="23" name="正方形/長方形 22"/>
          <p:cNvSpPr/>
          <p:nvPr/>
        </p:nvSpPr>
        <p:spPr>
          <a:xfrm>
            <a:off x="745136" y="5513416"/>
            <a:ext cx="4033898" cy="646331"/>
          </a:xfrm>
          <a:prstGeom prst="rect">
            <a:avLst/>
          </a:prstGeom>
          <a:effectLst/>
        </p:spPr>
        <p:txBody>
          <a:bodyPr wrap="square" lIns="0" tIns="0" rIns="0" bIns="0" anchor="t" anchorCtr="0">
            <a:spAutoFit/>
          </a:bodyPr>
          <a:lstStyle/>
          <a:p>
            <a:pPr>
              <a:lnSpc>
                <a:spcPct val="150000"/>
              </a:lnSpc>
            </a:pPr>
            <a:r>
              <a:rPr lang="ja-JP" altLang="en-US" sz="700" dirty="0">
                <a:solidFill>
                  <a:schemeClr val="bg1"/>
                </a:solidFill>
              </a:rPr>
              <a:t>スポーツ観戦は、生ならではの臨場感がたまらないけど、</a:t>
            </a:r>
          </a:p>
          <a:p>
            <a:pPr>
              <a:lnSpc>
                <a:spcPct val="150000"/>
              </a:lnSpc>
            </a:pPr>
            <a:r>
              <a:rPr lang="ja-JP" altLang="en-US" sz="700" dirty="0">
                <a:solidFill>
                  <a:schemeClr val="bg1"/>
                </a:solidFill>
              </a:rPr>
              <a:t>テレビ中継のように解説がないので、何が起こったのかイマイチわからないときもしばしば・・・。</a:t>
            </a:r>
          </a:p>
          <a:p>
            <a:pPr>
              <a:lnSpc>
                <a:spcPct val="150000"/>
              </a:lnSpc>
            </a:pPr>
            <a:r>
              <a:rPr lang="ja-JP" altLang="en-US" sz="700" dirty="0">
                <a:solidFill>
                  <a:schemeClr val="bg1"/>
                </a:solidFill>
              </a:rPr>
              <a:t>でも大丈夫！観戦しながらスマホで実況も楽しめるこのサービスなら、</a:t>
            </a:r>
          </a:p>
          <a:p>
            <a:pPr>
              <a:lnSpc>
                <a:spcPct val="150000"/>
              </a:lnSpc>
            </a:pPr>
            <a:r>
              <a:rPr lang="ja-JP" altLang="en-US" sz="700" dirty="0">
                <a:solidFill>
                  <a:schemeClr val="bg1"/>
                </a:solidFill>
              </a:rPr>
              <a:t>大好きなスポーツ観戦をさらに楽しいものにしてくれます！</a:t>
            </a:r>
          </a:p>
        </p:txBody>
      </p:sp>
      <p:sp>
        <p:nvSpPr>
          <p:cNvPr id="24" name="正方形/長方形 23"/>
          <p:cNvSpPr/>
          <p:nvPr/>
        </p:nvSpPr>
        <p:spPr>
          <a:xfrm>
            <a:off x="745136" y="6968405"/>
            <a:ext cx="1803730" cy="646331"/>
          </a:xfrm>
          <a:prstGeom prst="rect">
            <a:avLst/>
          </a:prstGeom>
          <a:effectLst/>
        </p:spPr>
        <p:txBody>
          <a:bodyPr wrap="square" lIns="0" tIns="0" rIns="0" bIns="0" anchor="t" anchorCtr="0">
            <a:spAutoFit/>
          </a:bodyPr>
          <a:lstStyle/>
          <a:p>
            <a:pPr>
              <a:lnSpc>
                <a:spcPct val="150000"/>
              </a:lnSpc>
            </a:pPr>
            <a:r>
              <a:rPr lang="ja-JP" altLang="en-US" sz="700" dirty="0">
                <a:solidFill>
                  <a:schemeClr val="bg1"/>
                </a:solidFill>
              </a:rPr>
              <a:t>試合観戦の際に、どんな指導だったのか、どんな技が決まったのかなど見ていてもわからないシーンも、解説を聞けばよく理解でき、観戦をもっと楽しめます。</a:t>
            </a:r>
          </a:p>
        </p:txBody>
      </p:sp>
      <p:sp>
        <p:nvSpPr>
          <p:cNvPr id="25" name="正方形/長方形 24"/>
          <p:cNvSpPr/>
          <p:nvPr/>
        </p:nvSpPr>
        <p:spPr>
          <a:xfrm>
            <a:off x="3980686" y="6968405"/>
            <a:ext cx="1803730" cy="467629"/>
          </a:xfrm>
          <a:prstGeom prst="rect">
            <a:avLst/>
          </a:prstGeom>
          <a:effectLst/>
        </p:spPr>
        <p:txBody>
          <a:bodyPr wrap="square" lIns="0" tIns="0" rIns="0" bIns="0" anchor="t" anchorCtr="0">
            <a:spAutoFit/>
          </a:bodyPr>
          <a:lstStyle/>
          <a:p>
            <a:pPr>
              <a:lnSpc>
                <a:spcPct val="150000"/>
              </a:lnSpc>
            </a:pPr>
            <a:r>
              <a:rPr lang="ja-JP" altLang="en-US" sz="700" dirty="0">
                <a:solidFill>
                  <a:schemeClr val="bg1"/>
                </a:solidFill>
              </a:rPr>
              <a:t>お手持ちのスマートフォンやタブレットとイヤフォンだけで試合解説を聞くことができ、特別な受信機は不要です。</a:t>
            </a:r>
          </a:p>
        </p:txBody>
      </p:sp>
      <p:sp>
        <p:nvSpPr>
          <p:cNvPr id="26" name="正方形/長方形 25"/>
          <p:cNvSpPr/>
          <p:nvPr/>
        </p:nvSpPr>
        <p:spPr>
          <a:xfrm>
            <a:off x="745137" y="6564912"/>
            <a:ext cx="2389128" cy="184666"/>
          </a:xfrm>
          <a:prstGeom prst="rect">
            <a:avLst/>
          </a:prstGeom>
          <a:effectLst/>
        </p:spPr>
        <p:txBody>
          <a:bodyPr wrap="square" lIns="0" tIns="0" rIns="0" bIns="0" anchor="ctr" anchorCtr="0">
            <a:spAutoFit/>
          </a:bodyPr>
          <a:lstStyle/>
          <a:p>
            <a:r>
              <a:rPr lang="ja-JP" altLang="en-US" sz="1200" b="1" dirty="0">
                <a:solidFill>
                  <a:schemeClr val="bg1"/>
                </a:solidFill>
              </a:rPr>
              <a:t>ルールや選手のことがわかる</a:t>
            </a:r>
          </a:p>
        </p:txBody>
      </p:sp>
      <p:sp>
        <p:nvSpPr>
          <p:cNvPr id="27" name="正方形/長方形 26"/>
          <p:cNvSpPr/>
          <p:nvPr/>
        </p:nvSpPr>
        <p:spPr>
          <a:xfrm>
            <a:off x="3980685" y="6564912"/>
            <a:ext cx="2558137" cy="184666"/>
          </a:xfrm>
          <a:prstGeom prst="rect">
            <a:avLst/>
          </a:prstGeom>
          <a:effectLst/>
        </p:spPr>
        <p:txBody>
          <a:bodyPr wrap="square" lIns="0" tIns="0" rIns="0" bIns="0" anchor="ctr" anchorCtr="0">
            <a:spAutoFit/>
          </a:bodyPr>
          <a:lstStyle/>
          <a:p>
            <a:r>
              <a:rPr lang="ja-JP" altLang="en-US" sz="1200" b="1">
                <a:solidFill>
                  <a:schemeClr val="bg1"/>
                </a:solidFill>
              </a:rPr>
              <a:t>お手持ちのスマートフォンで聞ける</a:t>
            </a:r>
            <a:endParaRPr lang="ja-JP" altLang="en-US" sz="1200" b="1" dirty="0">
              <a:solidFill>
                <a:schemeClr val="bg1"/>
              </a:solidFill>
            </a:endParaRPr>
          </a:p>
        </p:txBody>
      </p:sp>
      <p:cxnSp>
        <p:nvCxnSpPr>
          <p:cNvPr id="29" name="直線コネクタ 28"/>
          <p:cNvCxnSpPr/>
          <p:nvPr/>
        </p:nvCxnSpPr>
        <p:spPr>
          <a:xfrm>
            <a:off x="745136" y="6858000"/>
            <a:ext cx="497419"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a:off x="3980685" y="6858000"/>
            <a:ext cx="497419"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51" name="正方形/長方形 50"/>
          <p:cNvSpPr/>
          <p:nvPr/>
        </p:nvSpPr>
        <p:spPr>
          <a:xfrm>
            <a:off x="745135" y="8486258"/>
            <a:ext cx="3732969" cy="715581"/>
          </a:xfrm>
          <a:prstGeom prst="rect">
            <a:avLst/>
          </a:prstGeom>
          <a:effectLst/>
        </p:spPr>
        <p:txBody>
          <a:bodyPr wrap="square" lIns="0" tIns="0" rIns="0" bIns="0" anchor="t" anchorCtr="0">
            <a:spAutoFit/>
          </a:bodyPr>
          <a:lstStyle/>
          <a:p>
            <a:pPr>
              <a:lnSpc>
                <a:spcPct val="150000"/>
              </a:lnSpc>
            </a:pPr>
            <a:r>
              <a:rPr lang="ja-JP" altLang="en-US" sz="700" dirty="0"/>
              <a:t>お手持ちのスマートフォンで専用ページにアクセスするだけ！</a:t>
            </a:r>
            <a:endParaRPr lang="en-US" altLang="ja-JP" sz="700" dirty="0"/>
          </a:p>
          <a:p>
            <a:pPr>
              <a:lnSpc>
                <a:spcPct val="150000"/>
              </a:lnSpc>
            </a:pPr>
            <a:r>
              <a:rPr lang="ja-JP" altLang="en-US" sz="700" dirty="0"/>
              <a:t>無料でどなたでも簡単にご利用いただけます。</a:t>
            </a:r>
          </a:p>
          <a:p>
            <a:pPr>
              <a:lnSpc>
                <a:spcPct val="150000"/>
              </a:lnSpc>
            </a:pPr>
            <a:r>
              <a:rPr lang="en-US" altLang="ja-JP" sz="500" dirty="0"/>
              <a:t>※</a:t>
            </a:r>
            <a:r>
              <a:rPr lang="ja-JP" altLang="en-US" sz="500" dirty="0"/>
              <a:t>専用ページへのアクセスは会場内掲示、配布している</a:t>
            </a:r>
            <a:r>
              <a:rPr lang="en-US" altLang="ja-JP" sz="500" dirty="0"/>
              <a:t>QR</a:t>
            </a:r>
            <a:r>
              <a:rPr lang="ja-JP" altLang="en-US" sz="500" dirty="0"/>
              <a:t>コードからアクセスいただけます。</a:t>
            </a:r>
            <a:endParaRPr lang="en-US" altLang="ja-JP" sz="500" dirty="0"/>
          </a:p>
          <a:p>
            <a:pPr>
              <a:lnSpc>
                <a:spcPct val="150000"/>
              </a:lnSpc>
            </a:pPr>
            <a:r>
              <a:rPr lang="ja-JP" altLang="en-US" sz="700" dirty="0"/>
              <a:t>本サービスは無料ですが、通信費</a:t>
            </a:r>
            <a:r>
              <a:rPr lang="en-US" altLang="ja-JP" sz="700" baseline="30000" dirty="0"/>
              <a:t>※</a:t>
            </a:r>
            <a:r>
              <a:rPr lang="ja-JP" altLang="en-US" sz="700" dirty="0"/>
              <a:t>は別途必要です。</a:t>
            </a:r>
            <a:endParaRPr lang="en-US" altLang="ja-JP" sz="700" dirty="0"/>
          </a:p>
          <a:p>
            <a:pPr>
              <a:lnSpc>
                <a:spcPct val="150000"/>
              </a:lnSpc>
            </a:pPr>
            <a:r>
              <a:rPr lang="en-US" altLang="ja-JP" sz="500" dirty="0"/>
              <a:t>※LTE</a:t>
            </a:r>
            <a:r>
              <a:rPr lang="ja-JP" altLang="en-US" sz="500" dirty="0"/>
              <a:t>による通信量の目安として</a:t>
            </a:r>
            <a:r>
              <a:rPr lang="en-US" altLang="ja-JP" sz="500" dirty="0"/>
              <a:t>1</a:t>
            </a:r>
            <a:r>
              <a:rPr lang="ja-JP" altLang="en-US" sz="500" dirty="0"/>
              <a:t>時間の聴取で</a:t>
            </a:r>
            <a:r>
              <a:rPr lang="en-US" altLang="ja-JP" sz="500" dirty="0"/>
              <a:t>0.04</a:t>
            </a:r>
            <a:r>
              <a:rPr lang="ja-JP" altLang="en-US" sz="500" dirty="0"/>
              <a:t>ギガバイト程度</a:t>
            </a:r>
          </a:p>
        </p:txBody>
      </p:sp>
      <p:sp>
        <p:nvSpPr>
          <p:cNvPr id="52" name="正方形/長方形 51"/>
          <p:cNvSpPr/>
          <p:nvPr/>
        </p:nvSpPr>
        <p:spPr>
          <a:xfrm>
            <a:off x="745137" y="8067376"/>
            <a:ext cx="2389128" cy="215444"/>
          </a:xfrm>
          <a:prstGeom prst="rect">
            <a:avLst/>
          </a:prstGeom>
          <a:effectLst/>
        </p:spPr>
        <p:txBody>
          <a:bodyPr wrap="square" lIns="0" tIns="0" rIns="0" bIns="0" anchor="ctr" anchorCtr="0">
            <a:spAutoFit/>
          </a:bodyPr>
          <a:lstStyle/>
          <a:p>
            <a:r>
              <a:rPr lang="en-US" altLang="ja-JP" sz="1400" b="1" dirty="0" err="1"/>
              <a:t>PlatCast</a:t>
            </a:r>
            <a:r>
              <a:rPr lang="ja-JP" altLang="en-US" sz="1400" b="1" dirty="0"/>
              <a:t>を利用するには？</a:t>
            </a:r>
          </a:p>
        </p:txBody>
      </p:sp>
      <p:cxnSp>
        <p:nvCxnSpPr>
          <p:cNvPr id="53" name="直線コネクタ 52"/>
          <p:cNvCxnSpPr/>
          <p:nvPr/>
        </p:nvCxnSpPr>
        <p:spPr>
          <a:xfrm>
            <a:off x="745136" y="8375853"/>
            <a:ext cx="497419"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54" name="正方形/長方形 53"/>
          <p:cNvSpPr/>
          <p:nvPr/>
        </p:nvSpPr>
        <p:spPr>
          <a:xfrm>
            <a:off x="1909274" y="10211051"/>
            <a:ext cx="3741127" cy="146066"/>
          </a:xfrm>
          <a:prstGeom prst="rect">
            <a:avLst/>
          </a:prstGeom>
          <a:effectLst/>
        </p:spPr>
        <p:txBody>
          <a:bodyPr wrap="square" lIns="0" tIns="0" rIns="0" bIns="0" anchor="t" anchorCtr="0">
            <a:spAutoFit/>
          </a:bodyPr>
          <a:lstStyle/>
          <a:p>
            <a:pPr algn="ctr">
              <a:lnSpc>
                <a:spcPct val="150000"/>
              </a:lnSpc>
            </a:pPr>
            <a:r>
              <a:rPr lang="en-US" altLang="ja-JP" sz="700" dirty="0" err="1">
                <a:solidFill>
                  <a:schemeClr val="bg1"/>
                </a:solidFill>
              </a:rPr>
              <a:t>PlatCast</a:t>
            </a:r>
            <a:r>
              <a:rPr lang="ja-JP" altLang="en-US" sz="700" dirty="0">
                <a:solidFill>
                  <a:schemeClr val="bg1"/>
                </a:solidFill>
              </a:rPr>
              <a:t>は株式会社アイ・オー・データ機器が提供中の音声配信サービスです。</a:t>
            </a:r>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5895" y="6884541"/>
            <a:ext cx="1035050" cy="685800"/>
          </a:xfrm>
          <a:prstGeom prst="rect">
            <a:avLst/>
          </a:prstGeom>
        </p:spPr>
      </p:pic>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8366" y="6843266"/>
            <a:ext cx="996950" cy="768350"/>
          </a:xfrm>
          <a:prstGeom prst="rect">
            <a:avLst/>
          </a:prstGeom>
        </p:spPr>
      </p:pic>
      <p:sp>
        <p:nvSpPr>
          <p:cNvPr id="6" name="三角形 5"/>
          <p:cNvSpPr/>
          <p:nvPr/>
        </p:nvSpPr>
        <p:spPr>
          <a:xfrm rot="5400000">
            <a:off x="5259266" y="8593311"/>
            <a:ext cx="169894" cy="91800"/>
          </a:xfrm>
          <a:prstGeom prst="triangle">
            <a:avLst/>
          </a:prstGeom>
          <a:solidFill>
            <a:srgbClr val="009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三角形 42"/>
          <p:cNvSpPr/>
          <p:nvPr/>
        </p:nvSpPr>
        <p:spPr>
          <a:xfrm rot="5400000">
            <a:off x="6214646" y="8593311"/>
            <a:ext cx="169894" cy="91800"/>
          </a:xfrm>
          <a:prstGeom prst="triangle">
            <a:avLst/>
          </a:prstGeom>
          <a:solidFill>
            <a:srgbClr val="009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8073" y="8051836"/>
            <a:ext cx="615950" cy="1174750"/>
          </a:xfrm>
          <a:prstGeom prst="rect">
            <a:avLst/>
          </a:prstGeom>
        </p:spPr>
      </p:pic>
      <p:pic>
        <p:nvPicPr>
          <p:cNvPr id="9" name="図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04403" y="8051836"/>
            <a:ext cx="635000" cy="1174750"/>
          </a:xfrm>
          <a:prstGeom prst="rect">
            <a:avLst/>
          </a:prstGeom>
        </p:spPr>
      </p:pic>
      <p:pic>
        <p:nvPicPr>
          <p:cNvPr id="12" name="図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59783" y="8051836"/>
            <a:ext cx="622300" cy="1174750"/>
          </a:xfrm>
          <a:prstGeom prst="rect">
            <a:avLst/>
          </a:prstGeom>
        </p:spPr>
      </p:pic>
      <p:grpSp>
        <p:nvGrpSpPr>
          <p:cNvPr id="15" name="図形グループ 14"/>
          <p:cNvGrpSpPr/>
          <p:nvPr/>
        </p:nvGrpSpPr>
        <p:grpSpPr>
          <a:xfrm>
            <a:off x="5184023" y="4763953"/>
            <a:ext cx="1622292" cy="1622292"/>
            <a:chOff x="5184023" y="4763953"/>
            <a:chExt cx="1622292" cy="1622292"/>
          </a:xfrm>
        </p:grpSpPr>
        <p:sp>
          <p:nvSpPr>
            <p:cNvPr id="34" name="円/楕円 33"/>
            <p:cNvSpPr/>
            <p:nvPr/>
          </p:nvSpPr>
          <p:spPr>
            <a:xfrm>
              <a:off x="5184023" y="4763953"/>
              <a:ext cx="1622292" cy="1622292"/>
            </a:xfrm>
            <a:prstGeom prst="ellipse">
              <a:avLst/>
            </a:prstGeom>
            <a:solidFill>
              <a:schemeClr val="accent4"/>
            </a:solidFill>
            <a:ln>
              <a:noFill/>
            </a:ln>
            <a:effectLst>
              <a:outerShdw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5451516" y="5364939"/>
              <a:ext cx="1087306" cy="123111"/>
            </a:xfrm>
            <a:prstGeom prst="rect">
              <a:avLst/>
            </a:prstGeom>
            <a:effectLst/>
          </p:spPr>
          <p:txBody>
            <a:bodyPr wrap="square" lIns="0" tIns="0" rIns="0" bIns="0" anchor="ctr" anchorCtr="0">
              <a:spAutoFit/>
            </a:bodyPr>
            <a:lstStyle/>
            <a:p>
              <a:pPr algn="ctr"/>
              <a:r>
                <a:rPr lang="ja-JP" altLang="en-US" sz="800" b="1"/>
                <a:t>ご利用頂けます！</a:t>
              </a:r>
              <a:endParaRPr lang="ja-JP" altLang="en-US" sz="800" b="1" dirty="0"/>
            </a:p>
          </p:txBody>
        </p:sp>
        <p:sp>
          <p:nvSpPr>
            <p:cNvPr id="36" name="正方形/長方形 35"/>
            <p:cNvSpPr/>
            <p:nvPr/>
          </p:nvSpPr>
          <p:spPr>
            <a:xfrm>
              <a:off x="5451516" y="5557679"/>
              <a:ext cx="1087306" cy="246221"/>
            </a:xfrm>
            <a:prstGeom prst="rect">
              <a:avLst/>
            </a:prstGeom>
            <a:effectLst/>
          </p:spPr>
          <p:txBody>
            <a:bodyPr wrap="square" lIns="0" tIns="0" rIns="0" bIns="0" anchor="ctr" anchorCtr="0">
              <a:spAutoFit/>
            </a:bodyPr>
            <a:lstStyle/>
            <a:p>
              <a:pPr algn="ctr"/>
              <a:r>
                <a:rPr lang="ja-JP" altLang="en-US" sz="800" b="1" dirty="0"/>
                <a:t>スマートフォン向け</a:t>
              </a:r>
              <a:endParaRPr lang="en-US" altLang="ja-JP" sz="800" b="1" dirty="0"/>
            </a:p>
            <a:p>
              <a:pPr algn="ctr"/>
              <a:r>
                <a:rPr lang="ja-JP" altLang="en-US" sz="800" b="1" dirty="0"/>
                <a:t>音声実況配信サービス</a:t>
              </a:r>
            </a:p>
          </p:txBody>
        </p:sp>
        <p:sp>
          <p:nvSpPr>
            <p:cNvPr id="38" name="正方形/長方形 37"/>
            <p:cNvSpPr/>
            <p:nvPr/>
          </p:nvSpPr>
          <p:spPr>
            <a:xfrm>
              <a:off x="5451516" y="4990739"/>
              <a:ext cx="1087306" cy="369332"/>
            </a:xfrm>
            <a:prstGeom prst="rect">
              <a:avLst/>
            </a:prstGeom>
            <a:effectLst/>
          </p:spPr>
          <p:txBody>
            <a:bodyPr wrap="square" lIns="0" tIns="0" rIns="0" bIns="0" anchor="ctr" anchorCtr="0">
              <a:spAutoFit/>
            </a:bodyPr>
            <a:lstStyle/>
            <a:p>
              <a:pPr algn="ctr"/>
              <a:r>
                <a:rPr lang="ja-JP" altLang="en-US" sz="2400" b="1" dirty="0">
                  <a:solidFill>
                    <a:srgbClr val="C00000"/>
                  </a:solidFill>
                </a:rPr>
                <a:t>無料</a:t>
              </a:r>
              <a:r>
                <a:rPr lang="ja-JP" altLang="en-US" b="1" dirty="0"/>
                <a:t>で</a:t>
              </a:r>
              <a:endParaRPr lang="ja-JP" altLang="en-US" sz="800" b="1" dirty="0"/>
            </a:p>
          </p:txBody>
        </p:sp>
        <p:cxnSp>
          <p:nvCxnSpPr>
            <p:cNvPr id="40" name="直線コネクタ 39"/>
            <p:cNvCxnSpPr/>
            <p:nvPr/>
          </p:nvCxnSpPr>
          <p:spPr>
            <a:xfrm>
              <a:off x="5290972" y="5217855"/>
              <a:ext cx="160543" cy="31573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flipH="1">
              <a:off x="6505447" y="5217855"/>
              <a:ext cx="160543" cy="31573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14" name="図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33194" y="5860122"/>
              <a:ext cx="1123950" cy="234950"/>
            </a:xfrm>
            <a:prstGeom prst="rect">
              <a:avLst/>
            </a:prstGeom>
          </p:spPr>
        </p:pic>
      </p:grpSp>
      <p:pic>
        <p:nvPicPr>
          <p:cNvPr id="17" name="図 1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1166" y="1918586"/>
            <a:ext cx="1917700" cy="1104900"/>
          </a:xfrm>
          <a:prstGeom prst="rect">
            <a:avLst/>
          </a:prstGeom>
          <a:effectLst>
            <a:outerShdw blurRad="50800" dist="38100" dir="2700000" algn="tl" rotWithShape="0">
              <a:prstClr val="black">
                <a:alpha val="40000"/>
              </a:prstClr>
            </a:outerShdw>
          </a:effectLst>
        </p:spPr>
      </p:pic>
      <p:pic>
        <p:nvPicPr>
          <p:cNvPr id="37" name="図 36"/>
          <p:cNvPicPr>
            <a:picLocks noChangeAspect="1"/>
          </p:cNvPicPr>
          <p:nvPr/>
        </p:nvPicPr>
        <p:blipFill>
          <a:blip r:embed="rId9"/>
          <a:stretch>
            <a:fillRect/>
          </a:stretch>
        </p:blipFill>
        <p:spPr>
          <a:xfrm>
            <a:off x="6453187" y="235745"/>
            <a:ext cx="863600" cy="304800"/>
          </a:xfrm>
          <a:prstGeom prst="rect">
            <a:avLst/>
          </a:prstGeom>
        </p:spPr>
      </p:pic>
    </p:spTree>
    <p:extLst>
      <p:ext uri="{BB962C8B-B14F-4D97-AF65-F5344CB8AC3E}">
        <p14:creationId xmlns:p14="http://schemas.microsoft.com/office/powerpoint/2010/main" val="15936876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正方形/長方形 70"/>
          <p:cNvSpPr/>
          <p:nvPr/>
        </p:nvSpPr>
        <p:spPr>
          <a:xfrm>
            <a:off x="0" y="0"/>
            <a:ext cx="7559676" cy="32017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000" tIns="936000" rIns="251999" rtlCol="0" anchor="t"/>
          <a:lstStyle/>
          <a:p>
            <a:pPr algn="r"/>
            <a:endParaRPr kumimoji="1" lang="ja-JP" altLang="en-US" sz="1200" dirty="0">
              <a:solidFill>
                <a:schemeClr val="bg1">
                  <a:lumMod val="50000"/>
                </a:schemeClr>
              </a:solidFill>
            </a:endParaRPr>
          </a:p>
        </p:txBody>
      </p:sp>
      <p:sp>
        <p:nvSpPr>
          <p:cNvPr id="72" name="正方形/長方形 71"/>
          <p:cNvSpPr/>
          <p:nvPr/>
        </p:nvSpPr>
        <p:spPr>
          <a:xfrm>
            <a:off x="0" y="7686919"/>
            <a:ext cx="7559675" cy="11118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6" name="正方形/長方形 75"/>
          <p:cNvSpPr/>
          <p:nvPr/>
        </p:nvSpPr>
        <p:spPr>
          <a:xfrm>
            <a:off x="0" y="8798733"/>
            <a:ext cx="7559675" cy="1893080"/>
          </a:xfrm>
          <a:prstGeom prst="rect">
            <a:avLst/>
          </a:prstGeom>
          <a:solidFill>
            <a:srgbClr val="0092C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8" name="正方形/長方形 32"/>
          <p:cNvSpPr/>
          <p:nvPr/>
        </p:nvSpPr>
        <p:spPr>
          <a:xfrm>
            <a:off x="-1" y="2100895"/>
            <a:ext cx="7558232" cy="5585846"/>
          </a:xfrm>
          <a:custGeom>
            <a:avLst/>
            <a:gdLst>
              <a:gd name="connsiteX0" fmla="*/ 0 w 8498598"/>
              <a:gd name="connsiteY0" fmla="*/ 0 h 7003816"/>
              <a:gd name="connsiteX1" fmla="*/ 8498598 w 8498598"/>
              <a:gd name="connsiteY1" fmla="*/ 0 h 7003816"/>
              <a:gd name="connsiteX2" fmla="*/ 8498598 w 8498598"/>
              <a:gd name="connsiteY2" fmla="*/ 7003816 h 7003816"/>
              <a:gd name="connsiteX3" fmla="*/ 0 w 8498598"/>
              <a:gd name="connsiteY3" fmla="*/ 7003816 h 7003816"/>
              <a:gd name="connsiteX4" fmla="*/ 0 w 8498598"/>
              <a:gd name="connsiteY4" fmla="*/ 0 h 7003816"/>
              <a:gd name="connsiteX0" fmla="*/ 0 w 8527627"/>
              <a:gd name="connsiteY0" fmla="*/ 0 h 7003816"/>
              <a:gd name="connsiteX1" fmla="*/ 8527627 w 8527627"/>
              <a:gd name="connsiteY1" fmla="*/ 3860800 h 7003816"/>
              <a:gd name="connsiteX2" fmla="*/ 8498598 w 8527627"/>
              <a:gd name="connsiteY2" fmla="*/ 7003816 h 7003816"/>
              <a:gd name="connsiteX3" fmla="*/ 0 w 8527627"/>
              <a:gd name="connsiteY3" fmla="*/ 7003816 h 7003816"/>
              <a:gd name="connsiteX4" fmla="*/ 0 w 8527627"/>
              <a:gd name="connsiteY4" fmla="*/ 0 h 7003816"/>
              <a:gd name="connsiteX0" fmla="*/ 0 w 8527627"/>
              <a:gd name="connsiteY0" fmla="*/ 0 h 7011631"/>
              <a:gd name="connsiteX1" fmla="*/ 8527627 w 8527627"/>
              <a:gd name="connsiteY1" fmla="*/ 3860800 h 7011631"/>
              <a:gd name="connsiteX2" fmla="*/ 8498599 w 8527627"/>
              <a:gd name="connsiteY2" fmla="*/ 7011631 h 7011631"/>
              <a:gd name="connsiteX3" fmla="*/ 0 w 8527627"/>
              <a:gd name="connsiteY3" fmla="*/ 7003816 h 7011631"/>
              <a:gd name="connsiteX4" fmla="*/ 0 w 8527627"/>
              <a:gd name="connsiteY4" fmla="*/ 0 h 7011631"/>
              <a:gd name="connsiteX0" fmla="*/ 0 w 8498599"/>
              <a:gd name="connsiteY0" fmla="*/ 0 h 7011631"/>
              <a:gd name="connsiteX1" fmla="*/ 8472018 w 8498599"/>
              <a:gd name="connsiteY1" fmla="*/ 2081427 h 7011631"/>
              <a:gd name="connsiteX2" fmla="*/ 8498599 w 8498599"/>
              <a:gd name="connsiteY2" fmla="*/ 7011631 h 7011631"/>
              <a:gd name="connsiteX3" fmla="*/ 0 w 8498599"/>
              <a:gd name="connsiteY3" fmla="*/ 7003816 h 7011631"/>
              <a:gd name="connsiteX4" fmla="*/ 0 w 8498599"/>
              <a:gd name="connsiteY4" fmla="*/ 0 h 7011631"/>
              <a:gd name="connsiteX0" fmla="*/ 0 w 8498599"/>
              <a:gd name="connsiteY0" fmla="*/ 0 h 7011631"/>
              <a:gd name="connsiteX1" fmla="*/ 8493346 w 8498599"/>
              <a:gd name="connsiteY1" fmla="*/ 2092823 h 7011631"/>
              <a:gd name="connsiteX2" fmla="*/ 8498599 w 8498599"/>
              <a:gd name="connsiteY2" fmla="*/ 7011631 h 7011631"/>
              <a:gd name="connsiteX3" fmla="*/ 0 w 8498599"/>
              <a:gd name="connsiteY3" fmla="*/ 7003816 h 7011631"/>
              <a:gd name="connsiteX4" fmla="*/ 0 w 8498599"/>
              <a:gd name="connsiteY4" fmla="*/ 0 h 7011631"/>
              <a:gd name="connsiteX0" fmla="*/ 0 w 8498599"/>
              <a:gd name="connsiteY0" fmla="*/ 0 h 10810132"/>
              <a:gd name="connsiteX1" fmla="*/ 8493346 w 8498599"/>
              <a:gd name="connsiteY1" fmla="*/ 2092823 h 10810132"/>
              <a:gd name="connsiteX2" fmla="*/ 8498599 w 8498599"/>
              <a:gd name="connsiteY2" fmla="*/ 7011631 h 10810132"/>
              <a:gd name="connsiteX3" fmla="*/ 26024 w 8498599"/>
              <a:gd name="connsiteY3" fmla="*/ 10810132 h 10810132"/>
              <a:gd name="connsiteX4" fmla="*/ 0 w 8498599"/>
              <a:gd name="connsiteY4" fmla="*/ 0 h 10810132"/>
              <a:gd name="connsiteX0" fmla="*/ 0 w 8493346"/>
              <a:gd name="connsiteY0" fmla="*/ 0 h 10810132"/>
              <a:gd name="connsiteX1" fmla="*/ 8493346 w 8493346"/>
              <a:gd name="connsiteY1" fmla="*/ 2092823 h 10810132"/>
              <a:gd name="connsiteX2" fmla="*/ 8472575 w 8493346"/>
              <a:gd name="connsiteY2" fmla="*/ 10795556 h 10810132"/>
              <a:gd name="connsiteX3" fmla="*/ 26024 w 8493346"/>
              <a:gd name="connsiteY3" fmla="*/ 10810132 h 10810132"/>
              <a:gd name="connsiteX4" fmla="*/ 0 w 8493346"/>
              <a:gd name="connsiteY4" fmla="*/ 0 h 10810132"/>
              <a:gd name="connsiteX0" fmla="*/ 0 w 8496977"/>
              <a:gd name="connsiteY0" fmla="*/ 0 h 10810132"/>
              <a:gd name="connsiteX1" fmla="*/ 8493346 w 8496977"/>
              <a:gd name="connsiteY1" fmla="*/ 2092823 h 10810132"/>
              <a:gd name="connsiteX2" fmla="*/ 8495168 w 8496977"/>
              <a:gd name="connsiteY2" fmla="*/ 10805275 h 10810132"/>
              <a:gd name="connsiteX3" fmla="*/ 26024 w 8496977"/>
              <a:gd name="connsiteY3" fmla="*/ 10810132 h 10810132"/>
              <a:gd name="connsiteX4" fmla="*/ 0 w 8496977"/>
              <a:gd name="connsiteY4" fmla="*/ 0 h 10810132"/>
              <a:gd name="connsiteX0" fmla="*/ 0 w 8496977"/>
              <a:gd name="connsiteY0" fmla="*/ 0 h 10805275"/>
              <a:gd name="connsiteX1" fmla="*/ 8493346 w 8496977"/>
              <a:gd name="connsiteY1" fmla="*/ 2092823 h 10805275"/>
              <a:gd name="connsiteX2" fmla="*/ 8495168 w 8496977"/>
              <a:gd name="connsiteY2" fmla="*/ 10805275 h 10805275"/>
              <a:gd name="connsiteX3" fmla="*/ 9080 w 8496977"/>
              <a:gd name="connsiteY3" fmla="*/ 10800414 h 10805275"/>
              <a:gd name="connsiteX4" fmla="*/ 0 w 8496977"/>
              <a:gd name="connsiteY4" fmla="*/ 0 h 10805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96977" h="10805275">
                <a:moveTo>
                  <a:pt x="0" y="0"/>
                </a:moveTo>
                <a:lnTo>
                  <a:pt x="8493346" y="2092823"/>
                </a:lnTo>
                <a:cubicBezTo>
                  <a:pt x="8486422" y="4993734"/>
                  <a:pt x="8502092" y="7904364"/>
                  <a:pt x="8495168" y="10805275"/>
                </a:cubicBezTo>
                <a:lnTo>
                  <a:pt x="9080" y="10800414"/>
                </a:lnTo>
                <a:cubicBezTo>
                  <a:pt x="405" y="7197037"/>
                  <a:pt x="8675" y="3603377"/>
                  <a:pt x="0" y="0"/>
                </a:cubicBezTo>
                <a:close/>
              </a:path>
            </a:pathLst>
          </a:custGeom>
          <a:solidFill>
            <a:srgbClr val="3734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正方形/長方形 85"/>
          <p:cNvSpPr/>
          <p:nvPr/>
        </p:nvSpPr>
        <p:spPr>
          <a:xfrm>
            <a:off x="3847740" y="3701609"/>
            <a:ext cx="1049501" cy="1021976"/>
          </a:xfrm>
          <a:prstGeom prst="rect">
            <a:avLst/>
          </a:prstGeom>
          <a:solidFill>
            <a:srgbClr val="0092C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7" name="正方形/長方形 86"/>
          <p:cNvSpPr/>
          <p:nvPr/>
        </p:nvSpPr>
        <p:spPr>
          <a:xfrm>
            <a:off x="3847740" y="5419371"/>
            <a:ext cx="1049501" cy="10219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8" name="正方形/長方形 87"/>
          <p:cNvSpPr/>
          <p:nvPr/>
        </p:nvSpPr>
        <p:spPr>
          <a:xfrm>
            <a:off x="6034749" y="3701609"/>
            <a:ext cx="1049501" cy="10219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9" name="正方形/長方形 88"/>
          <p:cNvSpPr/>
          <p:nvPr/>
        </p:nvSpPr>
        <p:spPr>
          <a:xfrm>
            <a:off x="6034749" y="5419371"/>
            <a:ext cx="1049501" cy="1021976"/>
          </a:xfrm>
          <a:prstGeom prst="rect">
            <a:avLst/>
          </a:prstGeom>
          <a:solidFill>
            <a:srgbClr val="0092C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0" name="正方形/長方形 3"/>
          <p:cNvSpPr/>
          <p:nvPr/>
        </p:nvSpPr>
        <p:spPr>
          <a:xfrm>
            <a:off x="0" y="325095"/>
            <a:ext cx="4905632" cy="571284"/>
          </a:xfrm>
          <a:custGeom>
            <a:avLst/>
            <a:gdLst>
              <a:gd name="connsiteX0" fmla="*/ 0 w 4905632"/>
              <a:gd name="connsiteY0" fmla="*/ 0 h 571284"/>
              <a:gd name="connsiteX1" fmla="*/ 4905632 w 4905632"/>
              <a:gd name="connsiteY1" fmla="*/ 0 h 571284"/>
              <a:gd name="connsiteX2" fmla="*/ 4905632 w 4905632"/>
              <a:gd name="connsiteY2" fmla="*/ 571284 h 571284"/>
              <a:gd name="connsiteX3" fmla="*/ 0 w 4905632"/>
              <a:gd name="connsiteY3" fmla="*/ 571284 h 571284"/>
              <a:gd name="connsiteX4" fmla="*/ 0 w 4905632"/>
              <a:gd name="connsiteY4" fmla="*/ 0 h 571284"/>
              <a:gd name="connsiteX0" fmla="*/ 0 w 4905632"/>
              <a:gd name="connsiteY0" fmla="*/ 0 h 571284"/>
              <a:gd name="connsiteX1" fmla="*/ 4905632 w 4905632"/>
              <a:gd name="connsiteY1" fmla="*/ 0 h 571284"/>
              <a:gd name="connsiteX2" fmla="*/ 4627840 w 4905632"/>
              <a:gd name="connsiteY2" fmla="*/ 571284 h 571284"/>
              <a:gd name="connsiteX3" fmla="*/ 0 w 4905632"/>
              <a:gd name="connsiteY3" fmla="*/ 571284 h 571284"/>
              <a:gd name="connsiteX4" fmla="*/ 0 w 4905632"/>
              <a:gd name="connsiteY4" fmla="*/ 0 h 5712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5632" h="571284">
                <a:moveTo>
                  <a:pt x="0" y="0"/>
                </a:moveTo>
                <a:lnTo>
                  <a:pt x="4905632" y="0"/>
                </a:lnTo>
                <a:lnTo>
                  <a:pt x="4627840" y="571284"/>
                </a:lnTo>
                <a:lnTo>
                  <a:pt x="0" y="571284"/>
                </a:lnTo>
                <a:lnTo>
                  <a:pt x="0" y="0"/>
                </a:lnTo>
                <a:close/>
              </a:path>
            </a:pathLst>
          </a:custGeom>
          <a:solidFill>
            <a:schemeClr val="accent4"/>
          </a:solidFill>
          <a:ln>
            <a:noFill/>
          </a:ln>
          <a:effectLst>
            <a:outerShdw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1" name="正方形/長方形 90"/>
          <p:cNvSpPr/>
          <p:nvPr/>
        </p:nvSpPr>
        <p:spPr>
          <a:xfrm>
            <a:off x="559785" y="404730"/>
            <a:ext cx="4137415" cy="369332"/>
          </a:xfrm>
          <a:prstGeom prst="rect">
            <a:avLst/>
          </a:prstGeom>
          <a:effectLst/>
        </p:spPr>
        <p:txBody>
          <a:bodyPr wrap="square" lIns="0" tIns="0" rIns="0" bIns="0" anchor="ctr" anchorCtr="0">
            <a:spAutoFit/>
          </a:bodyPr>
          <a:lstStyle/>
          <a:p>
            <a:r>
              <a:rPr lang="ja-JP" altLang="en-US" sz="2400" b="1" dirty="0">
                <a:solidFill>
                  <a:srgbClr val="0092C6"/>
                </a:solidFill>
              </a:rPr>
              <a:t>この会場だけの限定トーク！</a:t>
            </a:r>
          </a:p>
        </p:txBody>
      </p:sp>
      <p:sp>
        <p:nvSpPr>
          <p:cNvPr id="92" name="正方形/長方形 91"/>
          <p:cNvSpPr/>
          <p:nvPr/>
        </p:nvSpPr>
        <p:spPr>
          <a:xfrm>
            <a:off x="671789" y="1038014"/>
            <a:ext cx="5913570" cy="507831"/>
          </a:xfrm>
          <a:prstGeom prst="rect">
            <a:avLst/>
          </a:prstGeom>
          <a:effectLst/>
        </p:spPr>
        <p:txBody>
          <a:bodyPr wrap="square" lIns="0" tIns="0" rIns="0" bIns="0" anchor="t" anchorCtr="0">
            <a:spAutoFit/>
          </a:bodyPr>
          <a:lstStyle/>
          <a:p>
            <a:pPr>
              <a:lnSpc>
                <a:spcPct val="150000"/>
              </a:lnSpc>
            </a:pPr>
            <a:r>
              <a:rPr lang="ja-JP" altLang="en-US" sz="1100" dirty="0">
                <a:solidFill>
                  <a:schemeClr val="bg1"/>
                </a:solidFill>
              </a:rPr>
              <a:t>関西大会にふさわしい解説陣による実況！</a:t>
            </a:r>
          </a:p>
          <a:p>
            <a:pPr>
              <a:lnSpc>
                <a:spcPct val="150000"/>
              </a:lnSpc>
            </a:pPr>
            <a:r>
              <a:rPr lang="ja-JP" altLang="en-US" sz="1100" dirty="0">
                <a:solidFill>
                  <a:schemeClr val="bg1"/>
                </a:solidFill>
              </a:rPr>
              <a:t>チームや選手の長所から裏話まで、普段は決して聞けない“ココだけの話”が聞けるかも！？</a:t>
            </a:r>
          </a:p>
        </p:txBody>
      </p:sp>
      <p:sp>
        <p:nvSpPr>
          <p:cNvPr id="93" name="角丸四角形 92"/>
          <p:cNvSpPr/>
          <p:nvPr/>
        </p:nvSpPr>
        <p:spPr>
          <a:xfrm>
            <a:off x="671789" y="2199721"/>
            <a:ext cx="1963835" cy="281012"/>
          </a:xfrm>
          <a:prstGeom prst="roundRect">
            <a:avLst>
              <a:gd name="adj" fmla="val 50000"/>
            </a:avLst>
          </a:prstGeom>
          <a:solidFill>
            <a:schemeClr val="bg1"/>
          </a:solidFill>
          <a:ln>
            <a:noFill/>
          </a:ln>
          <a:effectLst>
            <a:outerShdw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ja-JP" altLang="en-US" sz="800" b="1" dirty="0">
                <a:solidFill>
                  <a:prstClr val="black"/>
                </a:solidFill>
              </a:rPr>
              <a:t>試合の裏話</a:t>
            </a:r>
          </a:p>
        </p:txBody>
      </p:sp>
      <p:sp>
        <p:nvSpPr>
          <p:cNvPr id="94" name="角丸四角形 93"/>
          <p:cNvSpPr/>
          <p:nvPr/>
        </p:nvSpPr>
        <p:spPr>
          <a:xfrm>
            <a:off x="671789" y="1759454"/>
            <a:ext cx="1963835" cy="281012"/>
          </a:xfrm>
          <a:prstGeom prst="roundRect">
            <a:avLst>
              <a:gd name="adj" fmla="val 50000"/>
            </a:avLst>
          </a:prstGeom>
          <a:solidFill>
            <a:schemeClr val="bg1"/>
          </a:solidFill>
          <a:ln>
            <a:noFill/>
          </a:ln>
          <a:effectLst>
            <a:outerShdw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ja-JP" altLang="en-US" sz="800" b="1" dirty="0">
                <a:solidFill>
                  <a:prstClr val="black"/>
                </a:solidFill>
              </a:rPr>
              <a:t>試合進行やルールの解説</a:t>
            </a:r>
          </a:p>
        </p:txBody>
      </p:sp>
      <p:sp>
        <p:nvSpPr>
          <p:cNvPr id="95" name="角丸四角形 94"/>
          <p:cNvSpPr/>
          <p:nvPr/>
        </p:nvSpPr>
        <p:spPr>
          <a:xfrm>
            <a:off x="2906445" y="2199721"/>
            <a:ext cx="1963835" cy="281012"/>
          </a:xfrm>
          <a:prstGeom prst="roundRect">
            <a:avLst>
              <a:gd name="adj" fmla="val 50000"/>
            </a:avLst>
          </a:prstGeom>
          <a:solidFill>
            <a:schemeClr val="bg1"/>
          </a:solidFill>
          <a:ln>
            <a:noFill/>
          </a:ln>
          <a:effectLst>
            <a:outerShdw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ja-JP" altLang="en-US" sz="800" b="1" dirty="0">
                <a:solidFill>
                  <a:prstClr val="black"/>
                </a:solidFill>
              </a:rPr>
              <a:t>チームや選手の裏話</a:t>
            </a:r>
          </a:p>
        </p:txBody>
      </p:sp>
      <p:sp>
        <p:nvSpPr>
          <p:cNvPr id="96" name="角丸四角形 95"/>
          <p:cNvSpPr/>
          <p:nvPr/>
        </p:nvSpPr>
        <p:spPr>
          <a:xfrm>
            <a:off x="2906445" y="1759454"/>
            <a:ext cx="1963835" cy="281012"/>
          </a:xfrm>
          <a:prstGeom prst="roundRect">
            <a:avLst>
              <a:gd name="adj" fmla="val 50000"/>
            </a:avLst>
          </a:prstGeom>
          <a:solidFill>
            <a:schemeClr val="bg1"/>
          </a:solidFill>
          <a:ln>
            <a:noFill/>
          </a:ln>
          <a:effectLst>
            <a:outerShdw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ja-JP" altLang="en-US" sz="800" b="1" dirty="0">
                <a:solidFill>
                  <a:prstClr val="black"/>
                </a:solidFill>
              </a:rPr>
              <a:t>戦局から見たタイムリーな試合展望</a:t>
            </a:r>
          </a:p>
        </p:txBody>
      </p:sp>
      <p:sp>
        <p:nvSpPr>
          <p:cNvPr id="97" name="角丸四角形 96"/>
          <p:cNvSpPr/>
          <p:nvPr/>
        </p:nvSpPr>
        <p:spPr>
          <a:xfrm>
            <a:off x="5116653" y="2199721"/>
            <a:ext cx="1963835" cy="281012"/>
          </a:xfrm>
          <a:prstGeom prst="roundRect">
            <a:avLst>
              <a:gd name="adj" fmla="val 50000"/>
            </a:avLst>
          </a:prstGeom>
          <a:solidFill>
            <a:schemeClr val="bg1"/>
          </a:solidFill>
          <a:ln>
            <a:noFill/>
          </a:ln>
          <a:effectLst>
            <a:outerShdw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ja-JP" altLang="en-US" sz="800" b="1" dirty="0">
                <a:solidFill>
                  <a:prstClr val="black"/>
                </a:solidFill>
              </a:rPr>
              <a:t>選手時代の良い思い出、苦い思い出</a:t>
            </a:r>
          </a:p>
        </p:txBody>
      </p:sp>
      <p:sp>
        <p:nvSpPr>
          <p:cNvPr id="98" name="角丸四角形 97"/>
          <p:cNvSpPr/>
          <p:nvPr/>
        </p:nvSpPr>
        <p:spPr>
          <a:xfrm>
            <a:off x="5116653" y="1759454"/>
            <a:ext cx="1963835" cy="281012"/>
          </a:xfrm>
          <a:prstGeom prst="roundRect">
            <a:avLst>
              <a:gd name="adj" fmla="val 50000"/>
            </a:avLst>
          </a:prstGeom>
          <a:solidFill>
            <a:schemeClr val="bg1"/>
          </a:solidFill>
          <a:ln>
            <a:noFill/>
          </a:ln>
          <a:effectLst>
            <a:outerShdw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ja-JP" altLang="en-US" sz="800" b="1" dirty="0">
                <a:solidFill>
                  <a:prstClr val="black"/>
                </a:solidFill>
              </a:rPr>
              <a:t>選手の特徴からプライベートな話題</a:t>
            </a:r>
          </a:p>
        </p:txBody>
      </p:sp>
      <p:sp>
        <p:nvSpPr>
          <p:cNvPr id="99" name="正方形/長方形 98"/>
          <p:cNvSpPr/>
          <p:nvPr/>
        </p:nvSpPr>
        <p:spPr>
          <a:xfrm>
            <a:off x="745137" y="3532492"/>
            <a:ext cx="1538418" cy="215444"/>
          </a:xfrm>
          <a:prstGeom prst="rect">
            <a:avLst/>
          </a:prstGeom>
          <a:effectLst/>
        </p:spPr>
        <p:txBody>
          <a:bodyPr wrap="square" lIns="0" tIns="0" rIns="0" bIns="0" anchor="ctr" anchorCtr="0">
            <a:spAutoFit/>
          </a:bodyPr>
          <a:lstStyle/>
          <a:p>
            <a:pPr algn="ctr"/>
            <a:r>
              <a:rPr lang="ja-JP" altLang="en-US" sz="1400" b="1">
                <a:solidFill>
                  <a:schemeClr val="bg1"/>
                </a:solidFill>
              </a:rPr>
              <a:t>本日の解説ページ</a:t>
            </a:r>
            <a:endParaRPr lang="ja-JP" altLang="en-US" sz="1400" b="1" dirty="0">
              <a:solidFill>
                <a:schemeClr val="bg1"/>
              </a:solidFill>
            </a:endParaRPr>
          </a:p>
        </p:txBody>
      </p:sp>
      <p:sp>
        <p:nvSpPr>
          <p:cNvPr id="100" name="角丸四角形 99"/>
          <p:cNvSpPr/>
          <p:nvPr/>
        </p:nvSpPr>
        <p:spPr>
          <a:xfrm>
            <a:off x="684578" y="3940868"/>
            <a:ext cx="1638096" cy="1642986"/>
          </a:xfrm>
          <a:prstGeom prst="roundRect">
            <a:avLst>
              <a:gd name="adj" fmla="val 6816"/>
            </a:avLst>
          </a:prstGeom>
          <a:solidFill>
            <a:schemeClr val="bg1"/>
          </a:solidFill>
          <a:ln w="635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pic>
        <p:nvPicPr>
          <p:cNvPr id="101" name="図 100"/>
          <p:cNvPicPr>
            <a:picLocks noChangeAspect="1"/>
          </p:cNvPicPr>
          <p:nvPr/>
        </p:nvPicPr>
        <p:blipFill>
          <a:blip r:embed="rId2"/>
          <a:stretch>
            <a:fillRect/>
          </a:stretch>
        </p:blipFill>
        <p:spPr>
          <a:xfrm>
            <a:off x="913076" y="4171811"/>
            <a:ext cx="1181100" cy="1181100"/>
          </a:xfrm>
          <a:prstGeom prst="rect">
            <a:avLst/>
          </a:prstGeom>
        </p:spPr>
      </p:pic>
      <p:sp>
        <p:nvSpPr>
          <p:cNvPr id="102" name="正方形/長方形 101"/>
          <p:cNvSpPr/>
          <p:nvPr/>
        </p:nvSpPr>
        <p:spPr>
          <a:xfrm>
            <a:off x="745137" y="5849897"/>
            <a:ext cx="1538418" cy="215444"/>
          </a:xfrm>
          <a:prstGeom prst="rect">
            <a:avLst/>
          </a:prstGeom>
          <a:effectLst/>
        </p:spPr>
        <p:txBody>
          <a:bodyPr wrap="square" lIns="0" tIns="0" rIns="0" bIns="0" anchor="ctr" anchorCtr="0">
            <a:spAutoFit/>
          </a:bodyPr>
          <a:lstStyle/>
          <a:p>
            <a:pPr algn="ctr"/>
            <a:r>
              <a:rPr lang="ja-JP" altLang="en-US" sz="1400" b="1" dirty="0">
                <a:solidFill>
                  <a:schemeClr val="bg1"/>
                </a:solidFill>
              </a:rPr>
              <a:t>本日の解説時間</a:t>
            </a:r>
          </a:p>
        </p:txBody>
      </p:sp>
      <p:sp>
        <p:nvSpPr>
          <p:cNvPr id="103" name="正方形/長方形 102"/>
          <p:cNvSpPr/>
          <p:nvPr/>
        </p:nvSpPr>
        <p:spPr>
          <a:xfrm>
            <a:off x="671789" y="6177495"/>
            <a:ext cx="1685114" cy="307777"/>
          </a:xfrm>
          <a:prstGeom prst="rect">
            <a:avLst/>
          </a:prstGeom>
          <a:effectLst/>
        </p:spPr>
        <p:txBody>
          <a:bodyPr wrap="square" lIns="0" tIns="0" rIns="0" bIns="0" anchor="ctr" anchorCtr="0">
            <a:spAutoFit/>
          </a:bodyPr>
          <a:lstStyle/>
          <a:p>
            <a:pPr algn="ctr"/>
            <a:r>
              <a:rPr lang="en-US" altLang="ja-JP" sz="2000" b="1" dirty="0">
                <a:solidFill>
                  <a:schemeClr val="bg1"/>
                </a:solidFill>
                <a:latin typeface="+mn-ea"/>
              </a:rPr>
              <a:t>10:00〜17:00</a:t>
            </a:r>
            <a:endParaRPr lang="ja-JP" altLang="en-US" sz="2000" b="1" dirty="0">
              <a:solidFill>
                <a:schemeClr val="bg1"/>
              </a:solidFill>
              <a:latin typeface="+mn-ea"/>
            </a:endParaRPr>
          </a:p>
        </p:txBody>
      </p:sp>
      <p:cxnSp>
        <p:nvCxnSpPr>
          <p:cNvPr id="104" name="直線コネクタ 103"/>
          <p:cNvCxnSpPr/>
          <p:nvPr/>
        </p:nvCxnSpPr>
        <p:spPr>
          <a:xfrm>
            <a:off x="2671733" y="3185730"/>
            <a:ext cx="0" cy="370894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5" name="直線コネクタ 104"/>
          <p:cNvCxnSpPr/>
          <p:nvPr/>
        </p:nvCxnSpPr>
        <p:spPr>
          <a:xfrm>
            <a:off x="5023746" y="3701609"/>
            <a:ext cx="0" cy="3193065"/>
          </a:xfrm>
          <a:prstGeom prst="line">
            <a:avLst/>
          </a:prstGeom>
          <a:ln w="1270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06" name="直線コネクタ 105"/>
          <p:cNvCxnSpPr/>
          <p:nvPr/>
        </p:nvCxnSpPr>
        <p:spPr>
          <a:xfrm flipH="1">
            <a:off x="2963243" y="5255279"/>
            <a:ext cx="4117245" cy="0"/>
          </a:xfrm>
          <a:prstGeom prst="line">
            <a:avLst/>
          </a:prstGeom>
          <a:ln w="12700">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107" name="正方形/長方形 106"/>
          <p:cNvSpPr/>
          <p:nvPr/>
        </p:nvSpPr>
        <p:spPr>
          <a:xfrm>
            <a:off x="2945875" y="4798278"/>
            <a:ext cx="1803730" cy="323165"/>
          </a:xfrm>
          <a:prstGeom prst="rect">
            <a:avLst/>
          </a:prstGeom>
          <a:effectLst/>
        </p:spPr>
        <p:txBody>
          <a:bodyPr wrap="square" lIns="0" tIns="0" rIns="0" bIns="0" anchor="t" anchorCtr="0">
            <a:spAutoFit/>
          </a:bodyPr>
          <a:lstStyle/>
          <a:p>
            <a:r>
              <a:rPr lang="ja-JP" altLang="en-US" sz="700" dirty="0">
                <a:solidFill>
                  <a:schemeClr val="bg1"/>
                </a:solidFill>
              </a:rPr>
              <a:t>［本日の見どころ］</a:t>
            </a:r>
          </a:p>
          <a:p>
            <a:r>
              <a:rPr lang="ja-JP" altLang="en-US" sz="700" dirty="0">
                <a:solidFill>
                  <a:schemeClr val="bg1"/>
                </a:solidFill>
              </a:rPr>
              <a:t>田中と鈴木の</a:t>
            </a:r>
            <a:r>
              <a:rPr lang="en-US" altLang="ja-JP" sz="700" dirty="0">
                <a:solidFill>
                  <a:schemeClr val="bg1"/>
                </a:solidFill>
              </a:rPr>
              <a:t>2</a:t>
            </a:r>
            <a:r>
              <a:rPr lang="ja-JP" altLang="en-US" sz="700" dirty="0">
                <a:solidFill>
                  <a:schemeClr val="bg1"/>
                </a:solidFill>
              </a:rPr>
              <a:t>強対決が山場、</a:t>
            </a:r>
          </a:p>
          <a:p>
            <a:r>
              <a:rPr lang="ja-JP" altLang="en-US" sz="700" dirty="0">
                <a:solidFill>
                  <a:schemeClr val="bg1"/>
                </a:solidFill>
              </a:rPr>
              <a:t>女子は目下無敵のフローレンスに注目。</a:t>
            </a:r>
          </a:p>
        </p:txBody>
      </p:sp>
      <p:sp>
        <p:nvSpPr>
          <p:cNvPr id="108" name="正方形/長方形 107"/>
          <p:cNvSpPr/>
          <p:nvPr/>
        </p:nvSpPr>
        <p:spPr>
          <a:xfrm>
            <a:off x="5150252" y="4798278"/>
            <a:ext cx="1803730" cy="215444"/>
          </a:xfrm>
          <a:prstGeom prst="rect">
            <a:avLst/>
          </a:prstGeom>
          <a:effectLst/>
        </p:spPr>
        <p:txBody>
          <a:bodyPr wrap="square" lIns="0" tIns="0" rIns="0" bIns="0" anchor="t" anchorCtr="0">
            <a:spAutoFit/>
          </a:bodyPr>
          <a:lstStyle/>
          <a:p>
            <a:r>
              <a:rPr lang="ja-JP" altLang="en-US" sz="700" dirty="0">
                <a:solidFill>
                  <a:schemeClr val="bg1"/>
                </a:solidFill>
              </a:rPr>
              <a:t>［本日の見どころ］</a:t>
            </a:r>
          </a:p>
          <a:p>
            <a:r>
              <a:rPr lang="ja-JP" altLang="en-US" sz="700" dirty="0">
                <a:solidFill>
                  <a:schemeClr val="bg1"/>
                </a:solidFill>
              </a:rPr>
              <a:t>鈴木の変幻自在な技の数々には要注目！！！</a:t>
            </a:r>
          </a:p>
        </p:txBody>
      </p:sp>
      <p:sp>
        <p:nvSpPr>
          <p:cNvPr id="109" name="正方形/長方形 108"/>
          <p:cNvSpPr/>
          <p:nvPr/>
        </p:nvSpPr>
        <p:spPr>
          <a:xfrm>
            <a:off x="2945875" y="6555802"/>
            <a:ext cx="1803730" cy="323165"/>
          </a:xfrm>
          <a:prstGeom prst="rect">
            <a:avLst/>
          </a:prstGeom>
          <a:effectLst/>
        </p:spPr>
        <p:txBody>
          <a:bodyPr wrap="square" lIns="0" tIns="0" rIns="0" bIns="0" anchor="t" anchorCtr="0">
            <a:spAutoFit/>
          </a:bodyPr>
          <a:lstStyle/>
          <a:p>
            <a:r>
              <a:rPr lang="ja-JP" altLang="en-US" sz="700" dirty="0">
                <a:solidFill>
                  <a:schemeClr val="bg1"/>
                </a:solidFill>
              </a:rPr>
              <a:t>［本日の見どころ］</a:t>
            </a:r>
          </a:p>
          <a:p>
            <a:r>
              <a:rPr lang="en-US" altLang="ja-JP" sz="700" dirty="0">
                <a:solidFill>
                  <a:schemeClr val="bg1"/>
                </a:solidFill>
              </a:rPr>
              <a:t>60KG</a:t>
            </a:r>
            <a:r>
              <a:rPr lang="ja-JP" altLang="en-US" sz="700" dirty="0">
                <a:solidFill>
                  <a:schemeClr val="bg1"/>
                </a:solidFill>
              </a:rPr>
              <a:t>級は田中選手の三連覇達成なるか</a:t>
            </a:r>
            <a:r>
              <a:rPr lang="en-US" altLang="ja-JP" sz="700" dirty="0">
                <a:solidFill>
                  <a:schemeClr val="bg1"/>
                </a:solidFill>
              </a:rPr>
              <a:t>!?</a:t>
            </a:r>
          </a:p>
          <a:p>
            <a:r>
              <a:rPr lang="ja-JP" altLang="en-US" sz="700" dirty="0">
                <a:solidFill>
                  <a:schemeClr val="bg1"/>
                </a:solidFill>
              </a:rPr>
              <a:t>鈴木選手の巻き返しにも期待。</a:t>
            </a:r>
          </a:p>
        </p:txBody>
      </p:sp>
      <p:sp>
        <p:nvSpPr>
          <p:cNvPr id="110" name="正方形/長方形 109"/>
          <p:cNvSpPr/>
          <p:nvPr/>
        </p:nvSpPr>
        <p:spPr>
          <a:xfrm>
            <a:off x="5150252" y="6555802"/>
            <a:ext cx="1803730" cy="323165"/>
          </a:xfrm>
          <a:prstGeom prst="rect">
            <a:avLst/>
          </a:prstGeom>
          <a:effectLst/>
        </p:spPr>
        <p:txBody>
          <a:bodyPr wrap="square" lIns="0" tIns="0" rIns="0" bIns="0" anchor="t" anchorCtr="0">
            <a:spAutoFit/>
          </a:bodyPr>
          <a:lstStyle/>
          <a:p>
            <a:r>
              <a:rPr lang="ja-JP" altLang="en-US" sz="700" dirty="0">
                <a:solidFill>
                  <a:schemeClr val="bg1"/>
                </a:solidFill>
              </a:rPr>
              <a:t>［本日の見どころ］</a:t>
            </a:r>
          </a:p>
          <a:p>
            <a:r>
              <a:rPr lang="ja-JP" altLang="en-US" sz="700" dirty="0">
                <a:solidFill>
                  <a:schemeClr val="bg1"/>
                </a:solidFill>
              </a:rPr>
              <a:t>鈴木選手、王座奪還なるか！？要注目！</a:t>
            </a:r>
          </a:p>
          <a:p>
            <a:r>
              <a:rPr lang="ja-JP" altLang="en-US" sz="700" dirty="0">
                <a:solidFill>
                  <a:schemeClr val="bg1"/>
                </a:solidFill>
              </a:rPr>
              <a:t>ファーストインパクトですべてが決まる</a:t>
            </a:r>
          </a:p>
        </p:txBody>
      </p:sp>
      <p:sp>
        <p:nvSpPr>
          <p:cNvPr id="111" name="正方形/長方形 110"/>
          <p:cNvSpPr/>
          <p:nvPr/>
        </p:nvSpPr>
        <p:spPr>
          <a:xfrm>
            <a:off x="2963243" y="3701609"/>
            <a:ext cx="884497" cy="102197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2" name="正方形/長方形 111"/>
          <p:cNvSpPr/>
          <p:nvPr/>
        </p:nvSpPr>
        <p:spPr>
          <a:xfrm>
            <a:off x="2963243" y="5419371"/>
            <a:ext cx="884497" cy="102197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3" name="正方形/長方形 112"/>
          <p:cNvSpPr/>
          <p:nvPr/>
        </p:nvSpPr>
        <p:spPr>
          <a:xfrm>
            <a:off x="5150252" y="3701609"/>
            <a:ext cx="884497" cy="102197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4" name="正方形/長方形 113"/>
          <p:cNvSpPr/>
          <p:nvPr/>
        </p:nvSpPr>
        <p:spPr>
          <a:xfrm>
            <a:off x="5150252" y="5419371"/>
            <a:ext cx="884497" cy="102197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15" name="図形グループ 114"/>
          <p:cNvGrpSpPr/>
          <p:nvPr/>
        </p:nvGrpSpPr>
        <p:grpSpPr>
          <a:xfrm>
            <a:off x="3974244" y="3775167"/>
            <a:ext cx="859679" cy="858833"/>
            <a:chOff x="3974244" y="3775167"/>
            <a:chExt cx="859679" cy="858833"/>
          </a:xfrm>
        </p:grpSpPr>
        <p:sp>
          <p:nvSpPr>
            <p:cNvPr id="116" name="正方形/長方形 115"/>
            <p:cNvSpPr/>
            <p:nvPr/>
          </p:nvSpPr>
          <p:spPr>
            <a:xfrm>
              <a:off x="3974245" y="3775167"/>
              <a:ext cx="859678" cy="92333"/>
            </a:xfrm>
            <a:prstGeom prst="rect">
              <a:avLst/>
            </a:prstGeom>
            <a:effectLst/>
          </p:spPr>
          <p:txBody>
            <a:bodyPr wrap="square" lIns="0" tIns="0" rIns="0" bIns="0" anchor="t" anchorCtr="0">
              <a:spAutoFit/>
            </a:bodyPr>
            <a:lstStyle/>
            <a:p>
              <a:r>
                <a:rPr lang="ja-JP" altLang="en-US" sz="600">
                  <a:solidFill>
                    <a:schemeClr val="bg1"/>
                  </a:solidFill>
                </a:rPr>
                <a:t>大会委員長</a:t>
              </a:r>
              <a:endParaRPr lang="ja-JP" altLang="en-US" sz="600" dirty="0">
                <a:solidFill>
                  <a:schemeClr val="bg1"/>
                </a:solidFill>
              </a:endParaRPr>
            </a:p>
          </p:txBody>
        </p:sp>
        <p:sp>
          <p:nvSpPr>
            <p:cNvPr id="117" name="正方形/長方形 116"/>
            <p:cNvSpPr/>
            <p:nvPr/>
          </p:nvSpPr>
          <p:spPr>
            <a:xfrm>
              <a:off x="3974244" y="4172335"/>
              <a:ext cx="859679" cy="461665"/>
            </a:xfrm>
            <a:prstGeom prst="rect">
              <a:avLst/>
            </a:prstGeom>
            <a:effectLst/>
          </p:spPr>
          <p:txBody>
            <a:bodyPr wrap="square" lIns="0" tIns="0" rIns="0" bIns="0" anchor="t" anchorCtr="0">
              <a:spAutoFit/>
            </a:bodyPr>
            <a:lstStyle/>
            <a:p>
              <a:r>
                <a:rPr lang="ja-JP" altLang="en-US" sz="500" dirty="0">
                  <a:solidFill>
                    <a:schemeClr val="bg1"/>
                  </a:solidFill>
                </a:rPr>
                <a:t>自称日本一試合を見ている</a:t>
              </a:r>
              <a:endParaRPr lang="en-US" altLang="ja-JP" sz="500" dirty="0">
                <a:solidFill>
                  <a:schemeClr val="bg1"/>
                </a:solidFill>
              </a:endParaRPr>
            </a:p>
            <a:p>
              <a:r>
                <a:rPr lang="ja-JP" altLang="en-US" sz="500" dirty="0">
                  <a:solidFill>
                    <a:schemeClr val="bg1"/>
                  </a:solidFill>
                </a:rPr>
                <a:t>委員長</a:t>
              </a:r>
              <a:endParaRPr lang="en-US" altLang="ja-JP" sz="500" dirty="0">
                <a:solidFill>
                  <a:schemeClr val="bg1"/>
                </a:solidFill>
              </a:endParaRPr>
            </a:p>
            <a:p>
              <a:endParaRPr lang="ja-JP" altLang="en-US" sz="500" dirty="0">
                <a:solidFill>
                  <a:schemeClr val="bg1"/>
                </a:solidFill>
              </a:endParaRPr>
            </a:p>
            <a:p>
              <a:r>
                <a:rPr lang="ja-JP" altLang="en-US" sz="500" dirty="0">
                  <a:solidFill>
                    <a:schemeClr val="bg1"/>
                  </a:solidFill>
                </a:rPr>
                <a:t>［得意技］</a:t>
              </a:r>
              <a:endParaRPr lang="en-US" altLang="ja-JP" sz="500" dirty="0">
                <a:solidFill>
                  <a:schemeClr val="bg1"/>
                </a:solidFill>
              </a:endParaRPr>
            </a:p>
            <a:p>
              <a:r>
                <a:rPr lang="ja-JP" altLang="en-US" sz="500" dirty="0">
                  <a:solidFill>
                    <a:schemeClr val="bg1"/>
                  </a:solidFill>
                </a:rPr>
                <a:t>試合を見ながらメモを取りながら写真を撮りつつツイート</a:t>
              </a:r>
            </a:p>
          </p:txBody>
        </p:sp>
        <p:sp>
          <p:nvSpPr>
            <p:cNvPr id="118" name="正方形/長方形 117"/>
            <p:cNvSpPr/>
            <p:nvPr/>
          </p:nvSpPr>
          <p:spPr>
            <a:xfrm>
              <a:off x="3974244" y="3980936"/>
              <a:ext cx="859679" cy="153888"/>
            </a:xfrm>
            <a:prstGeom prst="rect">
              <a:avLst/>
            </a:prstGeom>
            <a:effectLst/>
          </p:spPr>
          <p:txBody>
            <a:bodyPr wrap="square" lIns="0" tIns="0" rIns="0" bIns="0" anchor="t" anchorCtr="0">
              <a:spAutoFit/>
            </a:bodyPr>
            <a:lstStyle/>
            <a:p>
              <a:r>
                <a:rPr lang="ja-JP" altLang="en-US" sz="1000" b="1" dirty="0">
                  <a:solidFill>
                    <a:schemeClr val="bg1"/>
                  </a:solidFill>
                </a:rPr>
                <a:t>有田 昭吾</a:t>
              </a:r>
            </a:p>
          </p:txBody>
        </p:sp>
        <p:sp>
          <p:nvSpPr>
            <p:cNvPr id="119" name="正方形/長方形 118"/>
            <p:cNvSpPr/>
            <p:nvPr/>
          </p:nvSpPr>
          <p:spPr>
            <a:xfrm>
              <a:off x="3974245" y="3918522"/>
              <a:ext cx="229798" cy="61555"/>
            </a:xfrm>
            <a:prstGeom prst="rect">
              <a:avLst/>
            </a:prstGeom>
            <a:effectLst/>
          </p:spPr>
          <p:txBody>
            <a:bodyPr wrap="square" lIns="0" tIns="0" rIns="0" bIns="0" anchor="t" anchorCtr="0">
              <a:spAutoFit/>
            </a:bodyPr>
            <a:lstStyle/>
            <a:p>
              <a:pPr algn="ctr"/>
              <a:r>
                <a:rPr lang="ja-JP" altLang="en-US" sz="400" dirty="0">
                  <a:solidFill>
                    <a:schemeClr val="bg1"/>
                  </a:solidFill>
                </a:rPr>
                <a:t>ありた</a:t>
              </a:r>
              <a:r>
                <a:rPr lang="en-US" altLang="ja-JP" sz="400" dirty="0">
                  <a:solidFill>
                    <a:schemeClr val="bg1"/>
                  </a:solidFill>
                </a:rPr>
                <a:t> </a:t>
              </a:r>
              <a:endParaRPr lang="ja-JP" altLang="en-US" sz="400" dirty="0">
                <a:solidFill>
                  <a:schemeClr val="bg1"/>
                </a:solidFill>
              </a:endParaRPr>
            </a:p>
          </p:txBody>
        </p:sp>
        <p:sp>
          <p:nvSpPr>
            <p:cNvPr id="120" name="正方形/長方形 119"/>
            <p:cNvSpPr/>
            <p:nvPr/>
          </p:nvSpPr>
          <p:spPr>
            <a:xfrm>
              <a:off x="4267360" y="3918523"/>
              <a:ext cx="253125" cy="61555"/>
            </a:xfrm>
            <a:prstGeom prst="rect">
              <a:avLst/>
            </a:prstGeom>
            <a:effectLst/>
          </p:spPr>
          <p:txBody>
            <a:bodyPr wrap="square" lIns="0" tIns="0" rIns="0" bIns="0" anchor="t" anchorCtr="0">
              <a:spAutoFit/>
            </a:bodyPr>
            <a:lstStyle/>
            <a:p>
              <a:pPr algn="ctr"/>
              <a:r>
                <a:rPr lang="en-US" altLang="ja-JP" sz="400" dirty="0">
                  <a:solidFill>
                    <a:schemeClr val="bg1"/>
                  </a:solidFill>
                </a:rPr>
                <a:t> </a:t>
              </a:r>
              <a:r>
                <a:rPr lang="ja-JP" altLang="en-US" sz="400" dirty="0">
                  <a:solidFill>
                    <a:schemeClr val="bg1"/>
                  </a:solidFill>
                </a:rPr>
                <a:t>しょうご</a:t>
              </a:r>
            </a:p>
          </p:txBody>
        </p:sp>
      </p:grpSp>
      <p:grpSp>
        <p:nvGrpSpPr>
          <p:cNvPr id="121" name="図形グループ 120"/>
          <p:cNvGrpSpPr/>
          <p:nvPr/>
        </p:nvGrpSpPr>
        <p:grpSpPr>
          <a:xfrm>
            <a:off x="6161254" y="3775167"/>
            <a:ext cx="859679" cy="858833"/>
            <a:chOff x="3974244" y="3775167"/>
            <a:chExt cx="859679" cy="858833"/>
          </a:xfrm>
        </p:grpSpPr>
        <p:sp>
          <p:nvSpPr>
            <p:cNvPr id="122" name="正方形/長方形 121"/>
            <p:cNvSpPr/>
            <p:nvPr/>
          </p:nvSpPr>
          <p:spPr>
            <a:xfrm>
              <a:off x="3974245" y="3775167"/>
              <a:ext cx="859678" cy="92333"/>
            </a:xfrm>
            <a:prstGeom prst="rect">
              <a:avLst/>
            </a:prstGeom>
            <a:effectLst/>
          </p:spPr>
          <p:txBody>
            <a:bodyPr wrap="square" lIns="0" tIns="0" rIns="0" bIns="0" anchor="t" anchorCtr="0">
              <a:spAutoFit/>
            </a:bodyPr>
            <a:lstStyle/>
            <a:p>
              <a:r>
                <a:rPr lang="ja-JP" altLang="en-US" sz="600" dirty="0"/>
                <a:t>元関東チームコーチ</a:t>
              </a:r>
            </a:p>
          </p:txBody>
        </p:sp>
        <p:sp>
          <p:nvSpPr>
            <p:cNvPr id="123" name="正方形/長方形 122"/>
            <p:cNvSpPr/>
            <p:nvPr/>
          </p:nvSpPr>
          <p:spPr>
            <a:xfrm>
              <a:off x="3974244" y="4172335"/>
              <a:ext cx="859679" cy="461665"/>
            </a:xfrm>
            <a:prstGeom prst="rect">
              <a:avLst/>
            </a:prstGeom>
            <a:effectLst/>
          </p:spPr>
          <p:txBody>
            <a:bodyPr wrap="square" lIns="0" tIns="0" rIns="0" bIns="0" anchor="t" anchorCtr="0">
              <a:spAutoFit/>
            </a:bodyPr>
            <a:lstStyle/>
            <a:p>
              <a:r>
                <a:rPr lang="ja-JP" altLang="en-US" sz="500" dirty="0"/>
                <a:t>元オリンピック代表</a:t>
              </a:r>
              <a:endParaRPr lang="en-US" altLang="ja-JP" sz="500" dirty="0"/>
            </a:p>
            <a:p>
              <a:r>
                <a:rPr lang="ja-JP" altLang="en-US" sz="500" dirty="0"/>
                <a:t>専属コーチ</a:t>
              </a:r>
            </a:p>
            <a:p>
              <a:endParaRPr lang="en-US" altLang="ja-JP" sz="500" dirty="0"/>
            </a:p>
            <a:p>
              <a:r>
                <a:rPr lang="ja-JP" altLang="en-US" sz="500" dirty="0"/>
                <a:t>［得意技］</a:t>
              </a:r>
              <a:endParaRPr lang="en-US" altLang="ja-JP" sz="500" dirty="0"/>
            </a:p>
            <a:p>
              <a:r>
                <a:rPr lang="ja-JP" altLang="en-US" sz="500" dirty="0"/>
                <a:t>効率のいいスクワット</a:t>
              </a:r>
              <a:endParaRPr lang="en-US" altLang="ja-JP" sz="500" dirty="0"/>
            </a:p>
            <a:p>
              <a:r>
                <a:rPr lang="ja-JP" altLang="en-US" sz="500" dirty="0"/>
                <a:t>上体起こし指導</a:t>
              </a:r>
            </a:p>
          </p:txBody>
        </p:sp>
        <p:sp>
          <p:nvSpPr>
            <p:cNvPr id="124" name="正方形/長方形 123"/>
            <p:cNvSpPr/>
            <p:nvPr/>
          </p:nvSpPr>
          <p:spPr>
            <a:xfrm>
              <a:off x="3974244" y="3980936"/>
              <a:ext cx="859679" cy="153888"/>
            </a:xfrm>
            <a:prstGeom prst="rect">
              <a:avLst/>
            </a:prstGeom>
            <a:effectLst/>
          </p:spPr>
          <p:txBody>
            <a:bodyPr wrap="square" lIns="0" tIns="0" rIns="0" bIns="0" anchor="t" anchorCtr="0">
              <a:spAutoFit/>
            </a:bodyPr>
            <a:lstStyle/>
            <a:p>
              <a:r>
                <a:rPr lang="ja-JP" altLang="en-US" sz="1000" b="1" dirty="0"/>
                <a:t>小平 香里</a:t>
              </a:r>
            </a:p>
          </p:txBody>
        </p:sp>
        <p:sp>
          <p:nvSpPr>
            <p:cNvPr id="125" name="正方形/長方形 124"/>
            <p:cNvSpPr/>
            <p:nvPr/>
          </p:nvSpPr>
          <p:spPr>
            <a:xfrm>
              <a:off x="3974244" y="3918523"/>
              <a:ext cx="229799" cy="61555"/>
            </a:xfrm>
            <a:prstGeom prst="rect">
              <a:avLst/>
            </a:prstGeom>
            <a:effectLst/>
          </p:spPr>
          <p:txBody>
            <a:bodyPr wrap="square" lIns="0" tIns="0" rIns="0" bIns="0" anchor="t" anchorCtr="0">
              <a:spAutoFit/>
            </a:bodyPr>
            <a:lstStyle/>
            <a:p>
              <a:pPr algn="ctr"/>
              <a:r>
                <a:rPr lang="ja-JP" altLang="en-US" sz="400" dirty="0"/>
                <a:t>こひら</a:t>
              </a:r>
            </a:p>
          </p:txBody>
        </p:sp>
        <p:sp>
          <p:nvSpPr>
            <p:cNvPr id="126" name="正方形/長方形 125"/>
            <p:cNvSpPr/>
            <p:nvPr/>
          </p:nvSpPr>
          <p:spPr>
            <a:xfrm>
              <a:off x="4267360" y="3918523"/>
              <a:ext cx="242993" cy="61555"/>
            </a:xfrm>
            <a:prstGeom prst="rect">
              <a:avLst/>
            </a:prstGeom>
            <a:effectLst/>
          </p:spPr>
          <p:txBody>
            <a:bodyPr wrap="square" lIns="0" tIns="0" rIns="0" bIns="0" anchor="t" anchorCtr="0">
              <a:spAutoFit/>
            </a:bodyPr>
            <a:lstStyle/>
            <a:p>
              <a:pPr algn="ctr"/>
              <a:r>
                <a:rPr lang="ja-JP" altLang="en-US" sz="400" dirty="0"/>
                <a:t>かおり</a:t>
              </a:r>
            </a:p>
          </p:txBody>
        </p:sp>
      </p:grpSp>
      <p:grpSp>
        <p:nvGrpSpPr>
          <p:cNvPr id="127" name="図形グループ 126"/>
          <p:cNvGrpSpPr/>
          <p:nvPr/>
        </p:nvGrpSpPr>
        <p:grpSpPr>
          <a:xfrm>
            <a:off x="3974244" y="5500798"/>
            <a:ext cx="859679" cy="781889"/>
            <a:chOff x="3974244" y="3775167"/>
            <a:chExt cx="859679" cy="781889"/>
          </a:xfrm>
        </p:grpSpPr>
        <p:sp>
          <p:nvSpPr>
            <p:cNvPr id="128" name="正方形/長方形 127"/>
            <p:cNvSpPr/>
            <p:nvPr/>
          </p:nvSpPr>
          <p:spPr>
            <a:xfrm>
              <a:off x="3974245" y="3775167"/>
              <a:ext cx="859678" cy="92333"/>
            </a:xfrm>
            <a:prstGeom prst="rect">
              <a:avLst/>
            </a:prstGeom>
            <a:effectLst/>
          </p:spPr>
          <p:txBody>
            <a:bodyPr wrap="square" lIns="0" tIns="0" rIns="0" bIns="0" anchor="t" anchorCtr="0">
              <a:spAutoFit/>
            </a:bodyPr>
            <a:lstStyle/>
            <a:p>
              <a:r>
                <a:rPr lang="ja-JP" altLang="en-US" sz="600" dirty="0"/>
                <a:t>元プロバレー日本代表</a:t>
              </a:r>
            </a:p>
          </p:txBody>
        </p:sp>
        <p:sp>
          <p:nvSpPr>
            <p:cNvPr id="129" name="正方形/長方形 128"/>
            <p:cNvSpPr/>
            <p:nvPr/>
          </p:nvSpPr>
          <p:spPr>
            <a:xfrm>
              <a:off x="3974244" y="4172335"/>
              <a:ext cx="859679" cy="384721"/>
            </a:xfrm>
            <a:prstGeom prst="rect">
              <a:avLst/>
            </a:prstGeom>
            <a:effectLst/>
          </p:spPr>
          <p:txBody>
            <a:bodyPr wrap="square" lIns="0" tIns="0" rIns="0" bIns="0" anchor="t" anchorCtr="0">
              <a:spAutoFit/>
            </a:bodyPr>
            <a:lstStyle/>
            <a:p>
              <a:r>
                <a:rPr lang="en-US" altLang="ja-JP" sz="500" dirty="0"/>
                <a:t>2012</a:t>
              </a:r>
              <a:r>
                <a:rPr lang="ja-JP" altLang="en-US" sz="500" dirty="0"/>
                <a:t>年東京世界選手権代表</a:t>
              </a:r>
              <a:endParaRPr lang="en-US" altLang="ja-JP" sz="500" dirty="0"/>
            </a:p>
            <a:p>
              <a:r>
                <a:rPr lang="ja-JP" altLang="en-US" sz="500" dirty="0"/>
                <a:t>兼リーダー</a:t>
              </a:r>
            </a:p>
            <a:p>
              <a:endParaRPr lang="en-US" altLang="ja-JP" sz="500" dirty="0"/>
            </a:p>
            <a:p>
              <a:r>
                <a:rPr lang="ja-JP" altLang="en-US" sz="500" dirty="0"/>
                <a:t>［得意技］</a:t>
              </a:r>
              <a:endParaRPr lang="en-US" altLang="ja-JP" sz="500" dirty="0"/>
            </a:p>
            <a:p>
              <a:r>
                <a:rPr lang="ja-JP" altLang="en-US" sz="500" dirty="0"/>
                <a:t>ジャンプフローターサーブ</a:t>
              </a:r>
            </a:p>
          </p:txBody>
        </p:sp>
        <p:sp>
          <p:nvSpPr>
            <p:cNvPr id="130" name="正方形/長方形 129"/>
            <p:cNvSpPr/>
            <p:nvPr/>
          </p:nvSpPr>
          <p:spPr>
            <a:xfrm>
              <a:off x="3974244" y="3980936"/>
              <a:ext cx="859679" cy="153888"/>
            </a:xfrm>
            <a:prstGeom prst="rect">
              <a:avLst/>
            </a:prstGeom>
            <a:effectLst/>
          </p:spPr>
          <p:txBody>
            <a:bodyPr wrap="square" lIns="0" tIns="0" rIns="0" bIns="0" anchor="t" anchorCtr="0">
              <a:spAutoFit/>
            </a:bodyPr>
            <a:lstStyle/>
            <a:p>
              <a:r>
                <a:rPr lang="ja-JP" altLang="en-US" sz="1000" b="1" dirty="0"/>
                <a:t>岡部 未来</a:t>
              </a:r>
            </a:p>
          </p:txBody>
        </p:sp>
        <p:sp>
          <p:nvSpPr>
            <p:cNvPr id="131" name="正方形/長方形 130"/>
            <p:cNvSpPr/>
            <p:nvPr/>
          </p:nvSpPr>
          <p:spPr>
            <a:xfrm>
              <a:off x="3974245" y="3918523"/>
              <a:ext cx="229798" cy="61555"/>
            </a:xfrm>
            <a:prstGeom prst="rect">
              <a:avLst/>
            </a:prstGeom>
            <a:effectLst/>
          </p:spPr>
          <p:txBody>
            <a:bodyPr wrap="square" lIns="0" tIns="0" rIns="0" bIns="0" anchor="t" anchorCtr="0">
              <a:spAutoFit/>
            </a:bodyPr>
            <a:lstStyle/>
            <a:p>
              <a:pPr algn="ctr"/>
              <a:r>
                <a:rPr lang="ja-JP" altLang="en-US" sz="400" dirty="0"/>
                <a:t>おかべ</a:t>
              </a:r>
            </a:p>
          </p:txBody>
        </p:sp>
        <p:sp>
          <p:nvSpPr>
            <p:cNvPr id="132" name="正方形/長方形 131"/>
            <p:cNvSpPr/>
            <p:nvPr/>
          </p:nvSpPr>
          <p:spPr>
            <a:xfrm>
              <a:off x="4267360" y="3918523"/>
              <a:ext cx="227367" cy="61555"/>
            </a:xfrm>
            <a:prstGeom prst="rect">
              <a:avLst/>
            </a:prstGeom>
            <a:effectLst/>
          </p:spPr>
          <p:txBody>
            <a:bodyPr wrap="square" lIns="0" tIns="0" rIns="0" bIns="0" anchor="t" anchorCtr="0">
              <a:spAutoFit/>
            </a:bodyPr>
            <a:lstStyle/>
            <a:p>
              <a:pPr algn="ctr"/>
              <a:r>
                <a:rPr lang="ja-JP" altLang="en-US" sz="400" dirty="0"/>
                <a:t>みく</a:t>
              </a:r>
            </a:p>
          </p:txBody>
        </p:sp>
      </p:grpSp>
      <p:grpSp>
        <p:nvGrpSpPr>
          <p:cNvPr id="133" name="図形グループ 132"/>
          <p:cNvGrpSpPr/>
          <p:nvPr/>
        </p:nvGrpSpPr>
        <p:grpSpPr>
          <a:xfrm>
            <a:off x="6161254" y="5500798"/>
            <a:ext cx="859679" cy="781889"/>
            <a:chOff x="3974244" y="3775167"/>
            <a:chExt cx="859679" cy="781889"/>
          </a:xfrm>
        </p:grpSpPr>
        <p:sp>
          <p:nvSpPr>
            <p:cNvPr id="134" name="正方形/長方形 133"/>
            <p:cNvSpPr/>
            <p:nvPr/>
          </p:nvSpPr>
          <p:spPr>
            <a:xfrm>
              <a:off x="3974245" y="3775167"/>
              <a:ext cx="859678" cy="92333"/>
            </a:xfrm>
            <a:prstGeom prst="rect">
              <a:avLst/>
            </a:prstGeom>
            <a:effectLst/>
          </p:spPr>
          <p:txBody>
            <a:bodyPr wrap="square" lIns="0" tIns="0" rIns="0" bIns="0" anchor="t" anchorCtr="0">
              <a:spAutoFit/>
            </a:bodyPr>
            <a:lstStyle/>
            <a:p>
              <a:r>
                <a:rPr lang="ja-JP" altLang="en-US" sz="600" dirty="0">
                  <a:solidFill>
                    <a:schemeClr val="bg1"/>
                  </a:solidFill>
                </a:rPr>
                <a:t>スポーツ</a:t>
              </a:r>
              <a:r>
                <a:rPr lang="en-US" altLang="ja-JP" sz="600" dirty="0">
                  <a:solidFill>
                    <a:schemeClr val="bg1"/>
                  </a:solidFill>
                </a:rPr>
                <a:t>DJ</a:t>
              </a:r>
              <a:endParaRPr lang="ja-JP" altLang="en-US" sz="600" dirty="0">
                <a:solidFill>
                  <a:schemeClr val="bg1"/>
                </a:solidFill>
              </a:endParaRPr>
            </a:p>
          </p:txBody>
        </p:sp>
        <p:sp>
          <p:nvSpPr>
            <p:cNvPr id="135" name="正方形/長方形 134"/>
            <p:cNvSpPr/>
            <p:nvPr/>
          </p:nvSpPr>
          <p:spPr>
            <a:xfrm>
              <a:off x="3974244" y="4172335"/>
              <a:ext cx="859679" cy="384721"/>
            </a:xfrm>
            <a:prstGeom prst="rect">
              <a:avLst/>
            </a:prstGeom>
            <a:effectLst/>
          </p:spPr>
          <p:txBody>
            <a:bodyPr wrap="square" lIns="0" tIns="0" rIns="0" bIns="0" anchor="t" anchorCtr="0">
              <a:spAutoFit/>
            </a:bodyPr>
            <a:lstStyle/>
            <a:p>
              <a:r>
                <a:rPr lang="ja-JP" altLang="en-US" sz="500" dirty="0">
                  <a:solidFill>
                    <a:schemeClr val="bg1"/>
                  </a:solidFill>
                </a:rPr>
                <a:t>東都</a:t>
              </a:r>
              <a:r>
                <a:rPr lang="en-US" altLang="ja-JP" sz="500" dirty="0">
                  <a:solidFill>
                    <a:schemeClr val="bg1"/>
                  </a:solidFill>
                </a:rPr>
                <a:t>FM</a:t>
              </a:r>
              <a:r>
                <a:rPr lang="ja-JP" altLang="en-US" sz="500" dirty="0">
                  <a:solidFill>
                    <a:schemeClr val="bg1"/>
                  </a:solidFill>
                </a:rPr>
                <a:t>公式</a:t>
              </a:r>
              <a:endParaRPr lang="en-US" altLang="ja-JP" sz="500" dirty="0">
                <a:solidFill>
                  <a:schemeClr val="bg1"/>
                </a:solidFill>
              </a:endParaRPr>
            </a:p>
            <a:p>
              <a:r>
                <a:rPr lang="ja-JP" altLang="en-US" sz="500" dirty="0">
                  <a:solidFill>
                    <a:schemeClr val="bg1"/>
                  </a:solidFill>
                </a:rPr>
                <a:t>スポーツ</a:t>
              </a:r>
              <a:r>
                <a:rPr lang="en-US" altLang="ja-JP" sz="500" dirty="0">
                  <a:solidFill>
                    <a:schemeClr val="bg1"/>
                  </a:solidFill>
                </a:rPr>
                <a:t>DJ</a:t>
              </a:r>
            </a:p>
            <a:p>
              <a:endParaRPr lang="en-US" altLang="ja-JP" sz="500" dirty="0">
                <a:solidFill>
                  <a:schemeClr val="bg1"/>
                </a:solidFill>
              </a:endParaRPr>
            </a:p>
            <a:p>
              <a:r>
                <a:rPr lang="ja-JP" altLang="en-US" sz="500" dirty="0">
                  <a:solidFill>
                    <a:schemeClr val="bg1"/>
                  </a:solidFill>
                </a:rPr>
                <a:t>［得意技］</a:t>
              </a:r>
              <a:endParaRPr lang="en-US" altLang="ja-JP" sz="500" dirty="0">
                <a:solidFill>
                  <a:schemeClr val="bg1"/>
                </a:solidFill>
              </a:endParaRPr>
            </a:p>
            <a:p>
              <a:r>
                <a:rPr lang="ja-JP" altLang="en-US" sz="500" dirty="0">
                  <a:solidFill>
                    <a:schemeClr val="bg1"/>
                  </a:solidFill>
                </a:rPr>
                <a:t>高速実況</a:t>
              </a:r>
            </a:p>
          </p:txBody>
        </p:sp>
        <p:sp>
          <p:nvSpPr>
            <p:cNvPr id="136" name="正方形/長方形 135"/>
            <p:cNvSpPr/>
            <p:nvPr/>
          </p:nvSpPr>
          <p:spPr>
            <a:xfrm>
              <a:off x="3974244" y="3980936"/>
              <a:ext cx="859679" cy="153888"/>
            </a:xfrm>
            <a:prstGeom prst="rect">
              <a:avLst/>
            </a:prstGeom>
            <a:effectLst/>
          </p:spPr>
          <p:txBody>
            <a:bodyPr wrap="square" lIns="0" tIns="0" rIns="0" bIns="0" anchor="t" anchorCtr="0">
              <a:spAutoFit/>
            </a:bodyPr>
            <a:lstStyle/>
            <a:p>
              <a:r>
                <a:rPr lang="ja-JP" altLang="en-US" sz="1000" b="1" dirty="0">
                  <a:solidFill>
                    <a:schemeClr val="bg1"/>
                  </a:solidFill>
                </a:rPr>
                <a:t>菊田 秀光</a:t>
              </a:r>
            </a:p>
          </p:txBody>
        </p:sp>
        <p:sp>
          <p:nvSpPr>
            <p:cNvPr id="137" name="正方形/長方形 136"/>
            <p:cNvSpPr/>
            <p:nvPr/>
          </p:nvSpPr>
          <p:spPr>
            <a:xfrm>
              <a:off x="3974244" y="3918523"/>
              <a:ext cx="229799" cy="61555"/>
            </a:xfrm>
            <a:prstGeom prst="rect">
              <a:avLst/>
            </a:prstGeom>
            <a:effectLst/>
          </p:spPr>
          <p:txBody>
            <a:bodyPr wrap="square" lIns="0" tIns="0" rIns="0" bIns="0" anchor="t" anchorCtr="0">
              <a:spAutoFit/>
            </a:bodyPr>
            <a:lstStyle/>
            <a:p>
              <a:pPr algn="ctr"/>
              <a:r>
                <a:rPr lang="ja-JP" altLang="en-US" sz="400" dirty="0">
                  <a:solidFill>
                    <a:schemeClr val="bg1"/>
                  </a:solidFill>
                </a:rPr>
                <a:t>きくた</a:t>
              </a:r>
            </a:p>
          </p:txBody>
        </p:sp>
        <p:sp>
          <p:nvSpPr>
            <p:cNvPr id="138" name="正方形/長方形 137"/>
            <p:cNvSpPr/>
            <p:nvPr/>
          </p:nvSpPr>
          <p:spPr>
            <a:xfrm>
              <a:off x="4267360" y="3918522"/>
              <a:ext cx="242993" cy="61555"/>
            </a:xfrm>
            <a:prstGeom prst="rect">
              <a:avLst/>
            </a:prstGeom>
            <a:effectLst/>
          </p:spPr>
          <p:txBody>
            <a:bodyPr wrap="square" lIns="0" tIns="0" rIns="0" bIns="0" anchor="t" anchorCtr="0">
              <a:spAutoFit/>
            </a:bodyPr>
            <a:lstStyle/>
            <a:p>
              <a:pPr algn="ctr"/>
              <a:r>
                <a:rPr lang="ja-JP" altLang="en-US" sz="400" dirty="0">
                  <a:solidFill>
                    <a:schemeClr val="bg1"/>
                  </a:solidFill>
                </a:rPr>
                <a:t>ひでみつ</a:t>
              </a:r>
            </a:p>
          </p:txBody>
        </p:sp>
      </p:grpSp>
      <p:sp>
        <p:nvSpPr>
          <p:cNvPr id="139" name="正方形/長方形 138"/>
          <p:cNvSpPr/>
          <p:nvPr/>
        </p:nvSpPr>
        <p:spPr>
          <a:xfrm>
            <a:off x="1256428" y="7140067"/>
            <a:ext cx="5046820" cy="122726"/>
          </a:xfrm>
          <a:prstGeom prst="rect">
            <a:avLst/>
          </a:prstGeom>
          <a:effectLst/>
        </p:spPr>
        <p:txBody>
          <a:bodyPr wrap="square" lIns="0" tIns="0" rIns="0" bIns="0" anchor="t" anchorCtr="0">
            <a:spAutoFit/>
          </a:bodyPr>
          <a:lstStyle/>
          <a:p>
            <a:pPr algn="ctr">
              <a:lnSpc>
                <a:spcPct val="150000"/>
              </a:lnSpc>
            </a:pPr>
            <a:r>
              <a:rPr lang="en-US" altLang="ja-JP" sz="600" dirty="0">
                <a:solidFill>
                  <a:schemeClr val="bg1"/>
                </a:solidFill>
              </a:rPr>
              <a:t>※</a:t>
            </a:r>
            <a:r>
              <a:rPr lang="ja-JP" altLang="en-US" sz="600" dirty="0">
                <a:solidFill>
                  <a:schemeClr val="bg1"/>
                </a:solidFill>
              </a:rPr>
              <a:t>解説者・配信時間は予告無く変更する場合があります。　</a:t>
            </a:r>
            <a:r>
              <a:rPr lang="en-US" altLang="ja-JP" sz="600" dirty="0">
                <a:solidFill>
                  <a:schemeClr val="bg1"/>
                </a:solidFill>
              </a:rPr>
              <a:t>※</a:t>
            </a:r>
            <a:r>
              <a:rPr lang="ja-JP" altLang="en-US" sz="600" dirty="0">
                <a:solidFill>
                  <a:schemeClr val="bg1"/>
                </a:solidFill>
              </a:rPr>
              <a:t>解説を行っていない時間は音楽が流れている場合があります。</a:t>
            </a:r>
          </a:p>
        </p:txBody>
      </p:sp>
      <p:sp>
        <p:nvSpPr>
          <p:cNvPr id="140" name="正方形/長方形 139"/>
          <p:cNvSpPr/>
          <p:nvPr/>
        </p:nvSpPr>
        <p:spPr>
          <a:xfrm>
            <a:off x="528944" y="8387319"/>
            <a:ext cx="5415155" cy="306046"/>
          </a:xfrm>
          <a:prstGeom prst="rect">
            <a:avLst/>
          </a:prstGeom>
          <a:effectLst/>
        </p:spPr>
        <p:txBody>
          <a:bodyPr wrap="square" lIns="0" tIns="0" rIns="0" bIns="0" anchor="t" anchorCtr="0">
            <a:spAutoFit/>
          </a:bodyPr>
          <a:lstStyle/>
          <a:p>
            <a:pPr>
              <a:lnSpc>
                <a:spcPct val="150000"/>
              </a:lnSpc>
            </a:pPr>
            <a:r>
              <a:rPr lang="ja-JP" altLang="en-US" sz="700" dirty="0"/>
              <a:t>本会場では、株式会社アイ･オー･データ機器の音声配信サービス「</a:t>
            </a:r>
            <a:r>
              <a:rPr lang="en-US" altLang="ja-JP" sz="700" dirty="0" err="1"/>
              <a:t>PlatCast</a:t>
            </a:r>
            <a:r>
              <a:rPr lang="ja-JP" altLang="en-US" sz="700" dirty="0"/>
              <a:t>（プラットキャスト）」を利用した音声実況を配信中です。</a:t>
            </a:r>
            <a:br>
              <a:rPr lang="en-US" altLang="ja-JP" sz="700" dirty="0"/>
            </a:br>
            <a:r>
              <a:rPr lang="ja-JP" altLang="en-US" sz="700" dirty="0"/>
              <a:t>お手持ちのスマートフォンでぜひ試合解説を聞きながら、一味違った試合観戦をお楽しみください！</a:t>
            </a:r>
          </a:p>
        </p:txBody>
      </p:sp>
      <p:sp>
        <p:nvSpPr>
          <p:cNvPr id="141" name="正方形/長方形 140"/>
          <p:cNvSpPr/>
          <p:nvPr/>
        </p:nvSpPr>
        <p:spPr>
          <a:xfrm>
            <a:off x="528945" y="7885481"/>
            <a:ext cx="3261277" cy="184666"/>
          </a:xfrm>
          <a:prstGeom prst="rect">
            <a:avLst/>
          </a:prstGeom>
          <a:effectLst/>
        </p:spPr>
        <p:txBody>
          <a:bodyPr wrap="square" lIns="0" tIns="0" rIns="0" bIns="0" anchor="ctr" anchorCtr="0">
            <a:spAutoFit/>
          </a:bodyPr>
          <a:lstStyle/>
          <a:p>
            <a:r>
              <a:rPr lang="ja-JP" altLang="en-US" sz="1200" b="1" dirty="0"/>
              <a:t>スマホで試合解説「　　　　　　　　　　　」</a:t>
            </a:r>
          </a:p>
        </p:txBody>
      </p:sp>
      <p:sp>
        <p:nvSpPr>
          <p:cNvPr id="143" name="正方形/長方形 142"/>
          <p:cNvSpPr/>
          <p:nvPr/>
        </p:nvSpPr>
        <p:spPr>
          <a:xfrm>
            <a:off x="528945" y="8143978"/>
            <a:ext cx="3261277" cy="184666"/>
          </a:xfrm>
          <a:prstGeom prst="rect">
            <a:avLst/>
          </a:prstGeom>
          <a:effectLst/>
        </p:spPr>
        <p:txBody>
          <a:bodyPr wrap="square" lIns="0" tIns="0" rIns="0" bIns="0" anchor="ctr" anchorCtr="0">
            <a:spAutoFit/>
          </a:bodyPr>
          <a:lstStyle/>
          <a:p>
            <a:r>
              <a:rPr lang="en-US" altLang="ja-JP" sz="1200" b="1" dirty="0"/>
              <a:t>OB</a:t>
            </a:r>
            <a:r>
              <a:rPr lang="ja-JP" altLang="en-US" sz="1200" b="1" dirty="0"/>
              <a:t>による場内解説サービス</a:t>
            </a:r>
          </a:p>
        </p:txBody>
      </p:sp>
      <p:cxnSp>
        <p:nvCxnSpPr>
          <p:cNvPr id="144" name="直線コネクタ 143"/>
          <p:cNvCxnSpPr/>
          <p:nvPr/>
        </p:nvCxnSpPr>
        <p:spPr>
          <a:xfrm>
            <a:off x="3779837" y="8991586"/>
            <a:ext cx="0" cy="142995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5" name="正方形/長方形 144"/>
          <p:cNvSpPr/>
          <p:nvPr/>
        </p:nvSpPr>
        <p:spPr>
          <a:xfrm>
            <a:off x="811948" y="9967683"/>
            <a:ext cx="2695270" cy="369332"/>
          </a:xfrm>
          <a:prstGeom prst="rect">
            <a:avLst/>
          </a:prstGeom>
          <a:effectLst/>
        </p:spPr>
        <p:txBody>
          <a:bodyPr wrap="square" lIns="0" tIns="0" rIns="0" bIns="0" anchor="ctr" anchorCtr="0">
            <a:spAutoFit/>
          </a:bodyPr>
          <a:lstStyle/>
          <a:p>
            <a:pPr algn="ctr"/>
            <a:r>
              <a:rPr lang="ja-JP" altLang="en-US" sz="1200" b="1" dirty="0">
                <a:solidFill>
                  <a:schemeClr val="bg1"/>
                </a:solidFill>
              </a:rPr>
              <a:t>イヤホンまたはヘッドホンを</a:t>
            </a:r>
          </a:p>
          <a:p>
            <a:pPr algn="ctr"/>
            <a:r>
              <a:rPr lang="ja-JP" altLang="en-US" sz="1200" b="1" dirty="0">
                <a:solidFill>
                  <a:schemeClr val="bg1"/>
                </a:solidFill>
              </a:rPr>
              <a:t>ご持参して解説をお楽しみください。</a:t>
            </a:r>
          </a:p>
        </p:txBody>
      </p:sp>
      <p:sp>
        <p:nvSpPr>
          <p:cNvPr id="146" name="正方形/長方形 145"/>
          <p:cNvSpPr/>
          <p:nvPr/>
        </p:nvSpPr>
        <p:spPr>
          <a:xfrm>
            <a:off x="4002093" y="9886663"/>
            <a:ext cx="2695270" cy="184666"/>
          </a:xfrm>
          <a:prstGeom prst="rect">
            <a:avLst/>
          </a:prstGeom>
          <a:effectLst/>
        </p:spPr>
        <p:txBody>
          <a:bodyPr wrap="square" lIns="0" tIns="0" rIns="0" bIns="0" anchor="ctr" anchorCtr="0">
            <a:spAutoFit/>
          </a:bodyPr>
          <a:lstStyle/>
          <a:p>
            <a:pPr algn="ctr"/>
            <a:r>
              <a:rPr lang="ja-JP" altLang="en-US" sz="1200" b="1" dirty="0">
                <a:solidFill>
                  <a:schemeClr val="bg1"/>
                </a:solidFill>
              </a:rPr>
              <a:t>アンケートにご協力ください</a:t>
            </a:r>
          </a:p>
        </p:txBody>
      </p:sp>
      <p:sp>
        <p:nvSpPr>
          <p:cNvPr id="147" name="正方形/長方形 146"/>
          <p:cNvSpPr/>
          <p:nvPr/>
        </p:nvSpPr>
        <p:spPr>
          <a:xfrm>
            <a:off x="4054821" y="10120671"/>
            <a:ext cx="2589815" cy="306046"/>
          </a:xfrm>
          <a:prstGeom prst="rect">
            <a:avLst/>
          </a:prstGeom>
          <a:effectLst/>
        </p:spPr>
        <p:txBody>
          <a:bodyPr wrap="square" lIns="0" tIns="0" rIns="0" bIns="0" anchor="t" anchorCtr="0">
            <a:spAutoFit/>
          </a:bodyPr>
          <a:lstStyle/>
          <a:p>
            <a:pPr algn="ctr">
              <a:lnSpc>
                <a:spcPct val="150000"/>
              </a:lnSpc>
            </a:pPr>
            <a:r>
              <a:rPr lang="ja-JP" altLang="en-US" sz="700" dirty="0">
                <a:solidFill>
                  <a:schemeClr val="bg1"/>
                </a:solidFill>
              </a:rPr>
              <a:t>サービスをご利用頂いた後、今後のサービス品質向上のため</a:t>
            </a:r>
            <a:endParaRPr lang="en-US" altLang="ja-JP" sz="700" dirty="0">
              <a:solidFill>
                <a:schemeClr val="bg1"/>
              </a:solidFill>
            </a:endParaRPr>
          </a:p>
          <a:p>
            <a:pPr algn="ctr">
              <a:lnSpc>
                <a:spcPct val="150000"/>
              </a:lnSpc>
            </a:pPr>
            <a:r>
              <a:rPr lang="ja-JP" altLang="en-US" sz="700" dirty="0">
                <a:solidFill>
                  <a:schemeClr val="bg1"/>
                </a:solidFill>
              </a:rPr>
              <a:t>利用画面からアンケートにご回答ください。</a:t>
            </a:r>
          </a:p>
        </p:txBody>
      </p:sp>
      <p:sp>
        <p:nvSpPr>
          <p:cNvPr id="151" name="正方形/長方形 150"/>
          <p:cNvSpPr/>
          <p:nvPr/>
        </p:nvSpPr>
        <p:spPr>
          <a:xfrm>
            <a:off x="4082613" y="3187856"/>
            <a:ext cx="1861486" cy="243225"/>
          </a:xfrm>
          <a:prstGeom prst="rect">
            <a:avLst/>
          </a:prstGeom>
          <a:effectLst/>
        </p:spPr>
        <p:txBody>
          <a:bodyPr wrap="square" lIns="0" tIns="0" rIns="0" bIns="0" anchor="ctr" anchorCtr="0">
            <a:spAutoFit/>
          </a:bodyPr>
          <a:lstStyle/>
          <a:p>
            <a:pPr algn="ctr"/>
            <a:r>
              <a:rPr lang="ja-JP" altLang="en-US" sz="1400" b="1">
                <a:solidFill>
                  <a:schemeClr val="bg1"/>
                </a:solidFill>
              </a:rPr>
              <a:t>本日のメイン解説者</a:t>
            </a:r>
            <a:endParaRPr lang="ja-JP" altLang="en-US" sz="1400" b="1" dirty="0">
              <a:solidFill>
                <a:schemeClr val="bg1"/>
              </a:solidFill>
            </a:endParaRPr>
          </a:p>
        </p:txBody>
      </p:sp>
      <p:sp>
        <p:nvSpPr>
          <p:cNvPr id="152" name="正方形/長方形 151"/>
          <p:cNvSpPr/>
          <p:nvPr/>
        </p:nvSpPr>
        <p:spPr>
          <a:xfrm>
            <a:off x="4290923" y="3435815"/>
            <a:ext cx="1461884" cy="122726"/>
          </a:xfrm>
          <a:prstGeom prst="rect">
            <a:avLst/>
          </a:prstGeom>
          <a:effectLst/>
        </p:spPr>
        <p:txBody>
          <a:bodyPr wrap="square" lIns="0" tIns="0" rIns="0" bIns="0" anchor="t" anchorCtr="0">
            <a:spAutoFit/>
          </a:bodyPr>
          <a:lstStyle/>
          <a:p>
            <a:pPr algn="ctr">
              <a:lnSpc>
                <a:spcPct val="150000"/>
              </a:lnSpc>
            </a:pPr>
            <a:r>
              <a:rPr lang="en-US" altLang="ja-JP" sz="600" dirty="0">
                <a:solidFill>
                  <a:schemeClr val="bg1"/>
                </a:solidFill>
              </a:rPr>
              <a:t>※</a:t>
            </a:r>
            <a:r>
              <a:rPr lang="ja-JP" altLang="en-US" sz="600" dirty="0">
                <a:solidFill>
                  <a:schemeClr val="bg1"/>
                </a:solidFill>
              </a:rPr>
              <a:t>出演者は変更になる予定がございます。</a:t>
            </a:r>
          </a:p>
        </p:txBody>
      </p:sp>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1986" y="7788800"/>
            <a:ext cx="1530350" cy="908050"/>
          </a:xfrm>
          <a:prstGeom prst="rect">
            <a:avLst/>
          </a:prstGeom>
        </p:spPr>
      </p:pic>
      <p:pic>
        <p:nvPicPr>
          <p:cNvPr id="4" name="図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38908" y="9041090"/>
            <a:ext cx="641350" cy="749300"/>
          </a:xfrm>
          <a:prstGeom prst="rect">
            <a:avLst/>
          </a:prstGeom>
        </p:spPr>
      </p:pic>
      <p:pic>
        <p:nvPicPr>
          <p:cNvPr id="5" name="図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11603" y="9006479"/>
            <a:ext cx="476250" cy="768350"/>
          </a:xfrm>
          <a:prstGeom prst="rect">
            <a:avLst/>
          </a:prstGeom>
        </p:spPr>
      </p:pic>
      <p:pic>
        <p:nvPicPr>
          <p:cNvPr id="6" name="図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57818" y="7783213"/>
            <a:ext cx="1549400" cy="323850"/>
          </a:xfrm>
          <a:prstGeom prst="rect">
            <a:avLst/>
          </a:prstGeom>
        </p:spPr>
      </p:pic>
      <p:pic>
        <p:nvPicPr>
          <p:cNvPr id="2" name="図 1"/>
          <p:cNvPicPr>
            <a:picLocks noChangeAspect="1"/>
          </p:cNvPicPr>
          <p:nvPr/>
        </p:nvPicPr>
        <p:blipFill>
          <a:blip r:embed="rId7"/>
          <a:stretch>
            <a:fillRect/>
          </a:stretch>
        </p:blipFill>
        <p:spPr>
          <a:xfrm>
            <a:off x="6453187" y="235745"/>
            <a:ext cx="863600" cy="304800"/>
          </a:xfrm>
          <a:prstGeom prst="rect">
            <a:avLst/>
          </a:prstGeom>
        </p:spPr>
      </p:pic>
    </p:spTree>
    <p:extLst>
      <p:ext uri="{BB962C8B-B14F-4D97-AF65-F5344CB8AC3E}">
        <p14:creationId xmlns:p14="http://schemas.microsoft.com/office/powerpoint/2010/main" val="1249967881"/>
      </p:ext>
    </p:extLst>
  </p:cSld>
  <p:clrMapOvr>
    <a:masterClrMapping/>
  </p:clrMapOvr>
</p:sld>
</file>

<file path=ppt/theme/theme1.xml><?xml version="1.0" encoding="utf-8"?>
<a:theme xmlns:a="http://schemas.openxmlformats.org/drawingml/2006/main" name="ホワイト">
  <a:themeElements>
    <a:clrScheme name="ホワイ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ホワイ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ホワイ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r">
          <a:defRPr kumimoji="1" sz="1200"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516</TotalTime>
  <Words>664</Words>
  <Application>Microsoft Office PowerPoint</Application>
  <PresentationFormat>ユーザー設定</PresentationFormat>
  <Paragraphs>93</Paragraphs>
  <Slides>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游ゴシック</vt:lpstr>
      <vt:lpstr>Arial</vt:lpstr>
      <vt:lpstr>Calibri</vt:lpstr>
      <vt:lpstr>ホワイト</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Office365</dc:creator>
  <cp:lastModifiedBy>林 多恵</cp:lastModifiedBy>
  <cp:revision>45</cp:revision>
  <dcterms:created xsi:type="dcterms:W3CDTF">2019-12-19T08:08:49Z</dcterms:created>
  <dcterms:modified xsi:type="dcterms:W3CDTF">2021-09-06T02:42:20Z</dcterms:modified>
</cp:coreProperties>
</file>